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60" r:id="rId4"/>
    <p:sldId id="287" r:id="rId5"/>
    <p:sldId id="263" r:id="rId6"/>
    <p:sldId id="264" r:id="rId7"/>
    <p:sldId id="262" r:id="rId8"/>
    <p:sldId id="265" r:id="rId9"/>
    <p:sldId id="266" r:id="rId10"/>
    <p:sldId id="267" r:id="rId11"/>
    <p:sldId id="268" r:id="rId12"/>
    <p:sldId id="269" r:id="rId13"/>
    <p:sldId id="271" r:id="rId14"/>
    <p:sldId id="270" r:id="rId15"/>
    <p:sldId id="288" r:id="rId16"/>
    <p:sldId id="289" r:id="rId17"/>
    <p:sldId id="290" r:id="rId18"/>
    <p:sldId id="277" r:id="rId19"/>
    <p:sldId id="257" r:id="rId20"/>
    <p:sldId id="279" r:id="rId21"/>
    <p:sldId id="291" r:id="rId22"/>
    <p:sldId id="281" r:id="rId23"/>
    <p:sldId id="292" r:id="rId24"/>
    <p:sldId id="283" r:id="rId25"/>
    <p:sldId id="278" r:id="rId26"/>
    <p:sldId id="293" r:id="rId2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957" autoAdjust="0"/>
  </p:normalViewPr>
  <p:slideViewPr>
    <p:cSldViewPr snapToGrid="0" snapToObjects="1">
      <p:cViewPr varScale="1">
        <p:scale>
          <a:sx n="59" d="100"/>
          <a:sy n="59" d="100"/>
        </p:scale>
        <p:origin x="9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61EA3-CA85-4CF8-A0C9-FE14FA29FD8D}" type="datetimeFigureOut">
              <a:rPr lang="tr-TR" smtClean="0"/>
              <a:t>4.08.2022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1287-7124-4DF8-B613-0220DA33BF81}" type="slidenum">
              <a:rPr lang="tr-TR" smtClean="0"/>
              <a:t>‹#›</a:t>
            </a:fld>
            <a:endParaRPr lang="tr-TR"/>
          </a:p>
        </p:txBody>
      </p:sp>
    </p:spTree>
    <p:extLst>
      <p:ext uri="{BB962C8B-B14F-4D97-AF65-F5344CB8AC3E}">
        <p14:creationId xmlns:p14="http://schemas.microsoft.com/office/powerpoint/2010/main" val="315580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kern="1200" dirty="0" smtClean="0">
                <a:solidFill>
                  <a:schemeClr val="tx1"/>
                </a:solidFill>
                <a:effectLst/>
                <a:latin typeface="+mn-lt"/>
                <a:ea typeface="+mn-ea"/>
                <a:cs typeface="+mn-cs"/>
              </a:rPr>
              <a:t>Eğiticiye not:</a:t>
            </a:r>
            <a:endParaRPr lang="tr-TR" sz="1200" kern="120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Katılımcılara çocuk nasıl bir ortamda büyümelidir? Diye sorulur. Katılımcıların konuşmalarından sonra oturumun amaç ve kazanımlarını sıralayınız. Katılımcıların konuyu önemsemesini sağladıktan sonra konu anlatımını görsel materyal ve soru cevap tekniği  kullanarak yapınız.</a:t>
            </a:r>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3</a:t>
            </a:fld>
            <a:endParaRPr lang="tr-TR"/>
          </a:p>
        </p:txBody>
      </p:sp>
    </p:spTree>
    <p:extLst>
      <p:ext uri="{BB962C8B-B14F-4D97-AF65-F5344CB8AC3E}">
        <p14:creationId xmlns:p14="http://schemas.microsoft.com/office/powerpoint/2010/main" val="54612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26</a:t>
            </a:fld>
            <a:endParaRPr lang="tr-TR"/>
          </a:p>
        </p:txBody>
      </p:sp>
    </p:spTree>
    <p:extLst>
      <p:ext uri="{BB962C8B-B14F-4D97-AF65-F5344CB8AC3E}">
        <p14:creationId xmlns:p14="http://schemas.microsoft.com/office/powerpoint/2010/main" val="318532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11</a:t>
            </a:fld>
            <a:endParaRPr lang="tr-TR"/>
          </a:p>
        </p:txBody>
      </p:sp>
    </p:spTree>
    <p:extLst>
      <p:ext uri="{BB962C8B-B14F-4D97-AF65-F5344CB8AC3E}">
        <p14:creationId xmlns:p14="http://schemas.microsoft.com/office/powerpoint/2010/main" val="21497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kern="1200" dirty="0" smtClean="0">
                <a:solidFill>
                  <a:schemeClr val="tx1"/>
                </a:solidFill>
                <a:effectLst/>
                <a:latin typeface="+mn-lt"/>
                <a:ea typeface="+mn-ea"/>
                <a:cs typeface="+mn-cs"/>
              </a:rPr>
              <a:t>Eğiticiye not:</a:t>
            </a:r>
            <a:endParaRPr lang="tr-TR" sz="1200" kern="1200" dirty="0" smtClean="0">
              <a:solidFill>
                <a:schemeClr val="tx1"/>
              </a:solidFill>
              <a:effectLst/>
              <a:latin typeface="+mn-lt"/>
              <a:ea typeface="+mn-ea"/>
              <a:cs typeface="+mn-cs"/>
            </a:endParaRPr>
          </a:p>
          <a:p>
            <a:r>
              <a:rPr lang="tr-TR" sz="1200" i="1" kern="1200" dirty="0" smtClean="0">
                <a:solidFill>
                  <a:schemeClr val="tx1"/>
                </a:solidFill>
                <a:effectLst/>
                <a:latin typeface="+mn-lt"/>
                <a:ea typeface="+mn-ea"/>
                <a:cs typeface="+mn-cs"/>
              </a:rPr>
              <a:t>Katılımcılara çocuk nasıl bir ortamda büyümelidir? Diye sorulur. Katılımcıların konuşmalarından sonra oturumun amaç ve kazanımlarını sıralayınız. Katılımcıların konuyu önemsemesini sağladıktan sonra konu anlatımını görsel materyal ve soru cevap tekniği  kullanarak yapınız.</a:t>
            </a:r>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13</a:t>
            </a:fld>
            <a:endParaRPr lang="tr-TR"/>
          </a:p>
        </p:txBody>
      </p:sp>
    </p:spTree>
    <p:extLst>
      <p:ext uri="{BB962C8B-B14F-4D97-AF65-F5344CB8AC3E}">
        <p14:creationId xmlns:p14="http://schemas.microsoft.com/office/powerpoint/2010/main" val="226170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20</a:t>
            </a:fld>
            <a:endParaRPr lang="tr-TR"/>
          </a:p>
        </p:txBody>
      </p:sp>
    </p:spTree>
    <p:extLst>
      <p:ext uri="{BB962C8B-B14F-4D97-AF65-F5344CB8AC3E}">
        <p14:creationId xmlns:p14="http://schemas.microsoft.com/office/powerpoint/2010/main" val="31357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21</a:t>
            </a:fld>
            <a:endParaRPr lang="tr-TR"/>
          </a:p>
        </p:txBody>
      </p:sp>
    </p:spTree>
    <p:extLst>
      <p:ext uri="{BB962C8B-B14F-4D97-AF65-F5344CB8AC3E}">
        <p14:creationId xmlns:p14="http://schemas.microsoft.com/office/powerpoint/2010/main" val="304202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Eğiticiye not: Bir çocuğun istismara uğradığını anladınız, ne yaparsınız? Diyerek katılımcılardan aşağıdaki maddeleri örneklendirerek tanımlamasına çalışınız.</a:t>
            </a:r>
          </a:p>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22</a:t>
            </a:fld>
            <a:endParaRPr lang="tr-TR"/>
          </a:p>
        </p:txBody>
      </p:sp>
    </p:spTree>
    <p:extLst>
      <p:ext uri="{BB962C8B-B14F-4D97-AF65-F5344CB8AC3E}">
        <p14:creationId xmlns:p14="http://schemas.microsoft.com/office/powerpoint/2010/main" val="207932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Eğiticiye not: Bir çocuğun istismara uğradığını anladınız, ne yaparsınız? Diyerek katılımcılardan aşağıdaki maddeleri örneklendirerek tanımlamasına çalışınız.</a:t>
            </a:r>
          </a:p>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23</a:t>
            </a:fld>
            <a:endParaRPr lang="tr-TR"/>
          </a:p>
        </p:txBody>
      </p:sp>
    </p:spTree>
    <p:extLst>
      <p:ext uri="{BB962C8B-B14F-4D97-AF65-F5344CB8AC3E}">
        <p14:creationId xmlns:p14="http://schemas.microsoft.com/office/powerpoint/2010/main" val="23815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Eğiticiye Not:</a:t>
            </a:r>
          </a:p>
          <a:p>
            <a:r>
              <a:rPr lang="tr-TR" dirty="0" smtClean="0"/>
              <a:t>Çocuğa yönelik kötü muamele kanunlarımıza göre suçtur, diyerek ilgili maddeleri ekrana yansıtın ve hızlıca başlıkları okuyunuz.</a:t>
            </a:r>
          </a:p>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24</a:t>
            </a:fld>
            <a:endParaRPr lang="tr-TR"/>
          </a:p>
        </p:txBody>
      </p:sp>
    </p:spTree>
    <p:extLst>
      <p:ext uri="{BB962C8B-B14F-4D97-AF65-F5344CB8AC3E}">
        <p14:creationId xmlns:p14="http://schemas.microsoft.com/office/powerpoint/2010/main" val="339504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25</a:t>
            </a:fld>
            <a:endParaRPr lang="tr-TR"/>
          </a:p>
        </p:txBody>
      </p:sp>
    </p:spTree>
    <p:extLst>
      <p:ext uri="{BB962C8B-B14F-4D97-AF65-F5344CB8AC3E}">
        <p14:creationId xmlns:p14="http://schemas.microsoft.com/office/powerpoint/2010/main" val="303203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4.08.2022</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4.08.2022</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480226" y="2615689"/>
            <a:ext cx="7452760" cy="1107996"/>
          </a:xfrm>
          <a:prstGeom prst="rect">
            <a:avLst/>
          </a:prstGeom>
          <a:noFill/>
        </p:spPr>
        <p:txBody>
          <a:bodyPr wrap="square" rtlCol="0">
            <a:spAutoFit/>
          </a:bodyPr>
          <a:lstStyle/>
          <a:p>
            <a:r>
              <a:rPr lang="tr-TR" sz="6600" b="1" dirty="0">
                <a:solidFill>
                  <a:schemeClr val="accent1"/>
                </a:solidFill>
              </a:rPr>
              <a:t>İHMAL VE İSTİSMAR</a:t>
            </a:r>
            <a:endParaRPr lang="tr-TR" sz="6600" dirty="0">
              <a:solidFill>
                <a:schemeClr val="accent1"/>
              </a:solidFill>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70857" y="2065814"/>
            <a:ext cx="3821723" cy="1323439"/>
          </a:xfrm>
          <a:prstGeom prst="rect">
            <a:avLst/>
          </a:prstGeom>
          <a:noFill/>
        </p:spPr>
        <p:txBody>
          <a:bodyPr wrap="square" rtlCol="0">
            <a:spAutoFit/>
          </a:bodyPr>
          <a:lstStyle/>
          <a:p>
            <a:r>
              <a:rPr lang="tr-TR" sz="4000" b="1" dirty="0">
                <a:solidFill>
                  <a:schemeClr val="bg1"/>
                </a:solidFill>
              </a:rPr>
              <a:t>Duygusal </a:t>
            </a:r>
            <a:r>
              <a:rPr lang="tr-TR" sz="4000" b="1" dirty="0" smtClean="0">
                <a:solidFill>
                  <a:schemeClr val="bg1"/>
                </a:solidFill>
              </a:rPr>
              <a:t>İstismar</a:t>
            </a:r>
            <a:endParaRPr lang="tr-TR" sz="40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53094" y="2068120"/>
            <a:ext cx="7085763" cy="3416320"/>
          </a:xfrm>
          <a:prstGeom prst="rect">
            <a:avLst/>
          </a:prstGeom>
          <a:noFill/>
        </p:spPr>
        <p:txBody>
          <a:bodyPr wrap="square" rtlCol="0">
            <a:spAutoFit/>
          </a:bodyPr>
          <a:lstStyle/>
          <a:p>
            <a:r>
              <a:rPr lang="tr-TR" sz="2400" dirty="0">
                <a:solidFill>
                  <a:schemeClr val="accent1">
                    <a:lumMod val="50000"/>
                  </a:schemeClr>
                </a:solidFill>
              </a:rPr>
              <a:t>Ebeveyn ya da çocuğa bakan kişinin davranışları ya da sözleriyle çocuğun ruh sağlığını bozacak etkide bulunması ve çocuğun bu nedenle büyüme gelişme ve ruh sağlığı açısından genetik kapasitesine ulaşmasının engellenmesidir. </a:t>
            </a:r>
            <a:endParaRPr lang="tr-TR" sz="2400" dirty="0" smtClean="0">
              <a:solidFill>
                <a:schemeClr val="accent1">
                  <a:lumMod val="50000"/>
                </a:schemeClr>
              </a:solidFill>
            </a:endParaRPr>
          </a:p>
          <a:p>
            <a:endParaRPr lang="tr-TR" sz="2400" dirty="0">
              <a:solidFill>
                <a:schemeClr val="accent1">
                  <a:lumMod val="50000"/>
                </a:schemeClr>
              </a:solidFill>
            </a:endParaRPr>
          </a:p>
          <a:p>
            <a:r>
              <a:rPr lang="tr-TR" sz="2400" dirty="0" smtClean="0">
                <a:solidFill>
                  <a:schemeClr val="accent1">
                    <a:lumMod val="50000"/>
                  </a:schemeClr>
                </a:solidFill>
              </a:rPr>
              <a:t>Bu </a:t>
            </a:r>
            <a:r>
              <a:rPr lang="tr-TR" sz="2400" dirty="0">
                <a:solidFill>
                  <a:schemeClr val="accent1">
                    <a:lumMod val="50000"/>
                  </a:schemeClr>
                </a:solidFill>
              </a:rPr>
              <a:t>durum bir süreç içinde, pek çok defalar tekrarlanabileceği gibi, tek bir seferde de gerçekleşebilir. </a:t>
            </a:r>
          </a:p>
        </p:txBody>
      </p:sp>
    </p:spTree>
    <p:extLst>
      <p:ext uri="{BB962C8B-B14F-4D97-AF65-F5344CB8AC3E}">
        <p14:creationId xmlns:p14="http://schemas.microsoft.com/office/powerpoint/2010/main" val="289123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1240971" y="2118429"/>
            <a:ext cx="3821723" cy="830997"/>
          </a:xfrm>
          <a:prstGeom prst="rect">
            <a:avLst/>
          </a:prstGeom>
          <a:noFill/>
        </p:spPr>
        <p:txBody>
          <a:bodyPr wrap="square" rtlCol="0">
            <a:spAutoFit/>
          </a:bodyPr>
          <a:lstStyle/>
          <a:p>
            <a:r>
              <a:rPr lang="tr-TR" sz="4400" b="1" dirty="0" smtClean="0">
                <a:solidFill>
                  <a:schemeClr val="bg1"/>
                </a:solidFill>
              </a:rPr>
              <a:t>İhmal</a:t>
            </a:r>
            <a:r>
              <a:rPr lang="tr-TR" sz="4800" b="1" dirty="0" smtClean="0"/>
              <a:t> </a:t>
            </a:r>
            <a:endParaRPr lang="tr-TR" sz="4800" b="1" dirty="0"/>
          </a:p>
        </p:txBody>
      </p:sp>
      <p:sp>
        <p:nvSpPr>
          <p:cNvPr id="10" name="TextBox 9">
            <a:extLst>
              <a:ext uri="{FF2B5EF4-FFF2-40B4-BE49-F238E27FC236}">
                <a16:creationId xmlns:a16="http://schemas.microsoft.com/office/drawing/2014/main" id="{5EC90167-AB9F-1A4B-9E57-DC95942C427C}"/>
              </a:ext>
            </a:extLst>
          </p:cNvPr>
          <p:cNvSpPr txBox="1"/>
          <p:nvPr/>
        </p:nvSpPr>
        <p:spPr>
          <a:xfrm>
            <a:off x="4453095" y="2185886"/>
            <a:ext cx="7357906" cy="2677656"/>
          </a:xfrm>
          <a:prstGeom prst="rect">
            <a:avLst/>
          </a:prstGeom>
          <a:noFill/>
        </p:spPr>
        <p:txBody>
          <a:bodyPr wrap="square" rtlCol="0">
            <a:spAutoFit/>
          </a:bodyPr>
          <a:lstStyle/>
          <a:p>
            <a:r>
              <a:rPr lang="tr-TR" sz="2400" dirty="0">
                <a:solidFill>
                  <a:schemeClr val="accent1">
                    <a:lumMod val="50000"/>
                  </a:schemeClr>
                </a:solidFill>
              </a:rPr>
              <a:t>Çocuğa bakmakla yükümlü  kimselerin; çocuğun beslenme, giyinme, barınma, eğitim, sağlık, diş sağlığı ve sevgi gibi temel gereksinimlerini karşılamada ihmal göstermesidir</a:t>
            </a:r>
            <a:r>
              <a:rPr lang="tr-TR" sz="2400" dirty="0" smtClean="0">
                <a:solidFill>
                  <a:schemeClr val="accent1">
                    <a:lumMod val="50000"/>
                  </a:schemeClr>
                </a:solidFill>
              </a:rPr>
              <a:t>.</a:t>
            </a:r>
          </a:p>
          <a:p>
            <a:endParaRPr lang="tr-TR" sz="2400" dirty="0" smtClean="0">
              <a:solidFill>
                <a:schemeClr val="accent1">
                  <a:lumMod val="50000"/>
                </a:schemeClr>
              </a:solidFill>
            </a:endParaRPr>
          </a:p>
          <a:p>
            <a:r>
              <a:rPr lang="tr-TR" sz="2400" dirty="0" smtClean="0">
                <a:solidFill>
                  <a:schemeClr val="accent1">
                    <a:lumMod val="50000"/>
                  </a:schemeClr>
                </a:solidFill>
              </a:rPr>
              <a:t>Çocuğun </a:t>
            </a:r>
            <a:r>
              <a:rPr lang="tr-TR" sz="2400" dirty="0">
                <a:solidFill>
                  <a:schemeClr val="accent1">
                    <a:lumMod val="50000"/>
                  </a:schemeClr>
                </a:solidFill>
              </a:rPr>
              <a:t>beden ve ruh sağlığının veya  bedensel, duygusal, sosyal ya da ahlaki gelişiminin engellenmesi.</a:t>
            </a:r>
          </a:p>
        </p:txBody>
      </p:sp>
    </p:spTree>
    <p:extLst>
      <p:ext uri="{BB962C8B-B14F-4D97-AF65-F5344CB8AC3E}">
        <p14:creationId xmlns:p14="http://schemas.microsoft.com/office/powerpoint/2010/main" val="384103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587829" y="2107400"/>
            <a:ext cx="3462494" cy="1938992"/>
          </a:xfrm>
          <a:prstGeom prst="rect">
            <a:avLst/>
          </a:prstGeom>
          <a:noFill/>
        </p:spPr>
        <p:txBody>
          <a:bodyPr wrap="square" rtlCol="0">
            <a:spAutoFit/>
          </a:bodyPr>
          <a:lstStyle/>
          <a:p>
            <a:r>
              <a:rPr lang="tr-TR" sz="4000" b="1" dirty="0" smtClean="0">
                <a:solidFill>
                  <a:schemeClr val="bg1"/>
                </a:solidFill>
              </a:rPr>
              <a:t>Erken Yaşta Zorla Evlendirme </a:t>
            </a:r>
            <a:endParaRPr lang="tr-TR" sz="40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85751" y="2107400"/>
            <a:ext cx="7270820" cy="2677656"/>
          </a:xfrm>
          <a:prstGeom prst="rect">
            <a:avLst/>
          </a:prstGeom>
          <a:noFill/>
        </p:spPr>
        <p:txBody>
          <a:bodyPr wrap="square" rtlCol="0">
            <a:spAutoFit/>
          </a:bodyPr>
          <a:lstStyle/>
          <a:p>
            <a:pPr marL="457200" indent="-457200">
              <a:buFont typeface="Arial" panose="020B0604020202020204" pitchFamily="34" charset="0"/>
              <a:buChar char="•"/>
            </a:pPr>
            <a:r>
              <a:rPr lang="tr-TR" sz="2800" b="1" dirty="0" smtClean="0">
                <a:solidFill>
                  <a:schemeClr val="accent1">
                    <a:lumMod val="50000"/>
                  </a:schemeClr>
                </a:solidFill>
              </a:rPr>
              <a:t>Fiziksel</a:t>
            </a:r>
          </a:p>
          <a:p>
            <a:pPr marL="457200" indent="-457200">
              <a:buFont typeface="Arial" panose="020B0604020202020204" pitchFamily="34" charset="0"/>
              <a:buChar char="•"/>
            </a:pPr>
            <a:r>
              <a:rPr lang="tr-TR" sz="2800" b="1" dirty="0">
                <a:solidFill>
                  <a:schemeClr val="accent1">
                    <a:lumMod val="50000"/>
                  </a:schemeClr>
                </a:solidFill>
              </a:rPr>
              <a:t>G</a:t>
            </a:r>
            <a:r>
              <a:rPr lang="tr-TR" sz="2800" b="1" dirty="0" smtClean="0">
                <a:solidFill>
                  <a:schemeClr val="accent1">
                    <a:lumMod val="50000"/>
                  </a:schemeClr>
                </a:solidFill>
              </a:rPr>
              <a:t>elişimsel</a:t>
            </a:r>
            <a:r>
              <a:rPr lang="tr-TR" sz="2800" dirty="0" smtClean="0">
                <a:solidFill>
                  <a:schemeClr val="accent1">
                    <a:lumMod val="50000"/>
                  </a:schemeClr>
                </a:solidFill>
              </a:rPr>
              <a:t>  </a:t>
            </a:r>
          </a:p>
          <a:p>
            <a:pPr marL="457200" indent="-457200">
              <a:buFont typeface="Arial" panose="020B0604020202020204" pitchFamily="34" charset="0"/>
              <a:buChar char="•"/>
            </a:pPr>
            <a:r>
              <a:rPr lang="tr-TR" sz="2800" b="1" dirty="0">
                <a:solidFill>
                  <a:schemeClr val="accent1">
                    <a:lumMod val="50000"/>
                  </a:schemeClr>
                </a:solidFill>
              </a:rPr>
              <a:t>R</a:t>
            </a:r>
            <a:r>
              <a:rPr lang="tr-TR" sz="2800" b="1" dirty="0" smtClean="0">
                <a:solidFill>
                  <a:schemeClr val="accent1">
                    <a:lumMod val="50000"/>
                  </a:schemeClr>
                </a:solidFill>
              </a:rPr>
              <a:t>uhsal </a:t>
            </a:r>
            <a:r>
              <a:rPr lang="tr-TR" sz="2800" dirty="0" smtClean="0">
                <a:solidFill>
                  <a:schemeClr val="accent1">
                    <a:lumMod val="50000"/>
                  </a:schemeClr>
                </a:solidFill>
              </a:rPr>
              <a:t>açıdan </a:t>
            </a:r>
            <a:r>
              <a:rPr lang="tr-TR" sz="2800" dirty="0">
                <a:solidFill>
                  <a:schemeClr val="accent1">
                    <a:lumMod val="50000"/>
                  </a:schemeClr>
                </a:solidFill>
              </a:rPr>
              <a:t>evlilik ve </a:t>
            </a:r>
            <a:r>
              <a:rPr lang="tr-TR" sz="2800" dirty="0" smtClean="0">
                <a:solidFill>
                  <a:schemeClr val="accent1">
                    <a:lumMod val="50000"/>
                  </a:schemeClr>
                </a:solidFill>
              </a:rPr>
              <a:t>çocuk doğurma sorumluluğu </a:t>
            </a:r>
            <a:r>
              <a:rPr lang="tr-TR" sz="2800" dirty="0">
                <a:solidFill>
                  <a:schemeClr val="accent1">
                    <a:lumMod val="50000"/>
                  </a:schemeClr>
                </a:solidFill>
              </a:rPr>
              <a:t>taşımaya hazır olmadan ve genellikle 18 yaşından önce gerçekleşen evliliklerdir.</a:t>
            </a:r>
          </a:p>
        </p:txBody>
      </p:sp>
    </p:spTree>
    <p:extLst>
      <p:ext uri="{BB962C8B-B14F-4D97-AF65-F5344CB8AC3E}">
        <p14:creationId xmlns:p14="http://schemas.microsoft.com/office/powerpoint/2010/main" val="376957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3821723" y="1659285"/>
            <a:ext cx="2954215" cy="3539430"/>
          </a:xfrm>
          <a:prstGeom prst="rect">
            <a:avLst/>
          </a:prstGeom>
          <a:noFill/>
        </p:spPr>
        <p:txBody>
          <a:bodyPr wrap="square" rtlCol="0">
            <a:spAutoFit/>
          </a:bodyPr>
          <a:lstStyle/>
          <a:p>
            <a:r>
              <a:rPr lang="tr-TR" sz="3200" dirty="0"/>
              <a:t>Kanunen evlenmelerine izin verilmeyen iki kişi arasındaki cinsel ilişki </a:t>
            </a:r>
            <a:r>
              <a:rPr lang="tr-TR" sz="3200" dirty="0" err="1"/>
              <a:t>ensest</a:t>
            </a:r>
            <a:r>
              <a:rPr lang="tr-TR" sz="3200" dirty="0"/>
              <a:t> olarak tanımlanır.</a:t>
            </a:r>
            <a:endParaRPr lang="x-none" sz="3200" dirty="0"/>
          </a:p>
        </p:txBody>
      </p:sp>
      <p:sp>
        <p:nvSpPr>
          <p:cNvPr id="11" name="TextBox 10">
            <a:extLst>
              <a:ext uri="{FF2B5EF4-FFF2-40B4-BE49-F238E27FC236}">
                <a16:creationId xmlns:a16="http://schemas.microsoft.com/office/drawing/2014/main" id="{EEA933D5-C7F1-CA44-8C9E-CBD0927F94A9}"/>
              </a:ext>
            </a:extLst>
          </p:cNvPr>
          <p:cNvSpPr txBox="1"/>
          <p:nvPr/>
        </p:nvSpPr>
        <p:spPr>
          <a:xfrm>
            <a:off x="6775938" y="1659285"/>
            <a:ext cx="5416062" cy="3970318"/>
          </a:xfrm>
          <a:prstGeom prst="rect">
            <a:avLst/>
          </a:prstGeom>
          <a:noFill/>
        </p:spPr>
        <p:txBody>
          <a:bodyPr wrap="square" rtlCol="0">
            <a:spAutoFit/>
          </a:bodyPr>
          <a:lstStyle/>
          <a:p>
            <a:pPr lvl="0"/>
            <a:r>
              <a:rPr lang="tr-TR" sz="2800" dirty="0"/>
              <a:t>Kan bağı olan baba, anne, ağabey, abla, amca, dayı, teyze, hala ve dede gibi akrabalara ek olarak, çocuk üzerinde anne-baba gibi otoritesi ve saygınlığı olan geniş bir akraba ve hısım grubu </a:t>
            </a:r>
            <a:r>
              <a:rPr lang="tr-TR" sz="2800" dirty="0" err="1"/>
              <a:t>ensest</a:t>
            </a:r>
            <a:r>
              <a:rPr lang="tr-TR" sz="2800" dirty="0"/>
              <a:t> tanımında taciz edenler arasında sayılır. Örneğin enişte, üvey anne-baba, üvey kardeşler bu gruptadır.</a:t>
            </a:r>
          </a:p>
        </p:txBody>
      </p:sp>
      <p:sp>
        <p:nvSpPr>
          <p:cNvPr id="6" name="TextBox 8">
            <a:extLst>
              <a:ext uri="{FF2B5EF4-FFF2-40B4-BE49-F238E27FC236}">
                <a16:creationId xmlns:a16="http://schemas.microsoft.com/office/drawing/2014/main" id="{3B52C812-5357-C74D-8FDA-6F6A4426050A}"/>
              </a:ext>
            </a:extLst>
          </p:cNvPr>
          <p:cNvSpPr txBox="1"/>
          <p:nvPr/>
        </p:nvSpPr>
        <p:spPr>
          <a:xfrm>
            <a:off x="1055914" y="2170052"/>
            <a:ext cx="3821723" cy="769441"/>
          </a:xfrm>
          <a:prstGeom prst="rect">
            <a:avLst/>
          </a:prstGeom>
          <a:noFill/>
        </p:spPr>
        <p:txBody>
          <a:bodyPr wrap="square" rtlCol="0">
            <a:spAutoFit/>
          </a:bodyPr>
          <a:lstStyle/>
          <a:p>
            <a:r>
              <a:rPr lang="tr-TR" sz="4400" b="1" dirty="0" err="1" smtClean="0">
                <a:solidFill>
                  <a:schemeClr val="bg1"/>
                </a:solidFill>
              </a:rPr>
              <a:t>Ensest</a:t>
            </a:r>
            <a:endParaRPr lang="tr-TR" sz="4400" b="1" dirty="0">
              <a:solidFill>
                <a:schemeClr val="bg1"/>
              </a:solidFill>
            </a:endParaRPr>
          </a:p>
        </p:txBody>
      </p:sp>
    </p:spTree>
    <p:extLst>
      <p:ext uri="{BB962C8B-B14F-4D97-AF65-F5344CB8AC3E}">
        <p14:creationId xmlns:p14="http://schemas.microsoft.com/office/powerpoint/2010/main" val="94500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77159" y="1982450"/>
            <a:ext cx="2646947" cy="769441"/>
          </a:xfrm>
          <a:prstGeom prst="rect">
            <a:avLst/>
          </a:prstGeom>
          <a:noFill/>
        </p:spPr>
        <p:txBody>
          <a:bodyPr wrap="square" rtlCol="0">
            <a:spAutoFit/>
          </a:bodyPr>
          <a:lstStyle/>
          <a:p>
            <a:r>
              <a:rPr lang="tr-TR" sz="4400" b="1" dirty="0" smtClean="0">
                <a:solidFill>
                  <a:schemeClr val="bg1"/>
                </a:solidFill>
              </a:rPr>
              <a:t>Riskler</a:t>
            </a:r>
            <a:endParaRPr lang="tr-TR" sz="44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01265" y="1982450"/>
            <a:ext cx="6933363" cy="3477875"/>
          </a:xfrm>
          <a:prstGeom prst="rect">
            <a:avLst/>
          </a:prstGeom>
          <a:noFill/>
        </p:spPr>
        <p:txBody>
          <a:bodyPr wrap="square" rtlCol="0">
            <a:spAutoFit/>
          </a:bodyPr>
          <a:lstStyle/>
          <a:p>
            <a:pPr marL="342900" indent="-342900">
              <a:buFont typeface="Arial" panose="020B0604020202020204" pitchFamily="34" charset="0"/>
              <a:buChar char="•"/>
            </a:pPr>
            <a:r>
              <a:rPr lang="tr-TR" sz="2200" dirty="0" smtClean="0">
                <a:solidFill>
                  <a:schemeClr val="accent1">
                    <a:lumMod val="50000"/>
                  </a:schemeClr>
                </a:solidFill>
              </a:rPr>
              <a:t>Planlanmadan </a:t>
            </a:r>
            <a:r>
              <a:rPr lang="tr-TR" sz="2200" dirty="0">
                <a:solidFill>
                  <a:schemeClr val="accent1">
                    <a:lumMod val="50000"/>
                  </a:schemeClr>
                </a:solidFill>
              </a:rPr>
              <a:t>dünyaya gelen ya da istenmeyen çocuklar </a:t>
            </a:r>
            <a:endParaRPr lang="tr-TR" sz="2200" dirty="0" smtClean="0">
              <a:solidFill>
                <a:schemeClr val="accent1">
                  <a:lumMod val="50000"/>
                </a:schemeClr>
              </a:solidFill>
            </a:endParaRPr>
          </a:p>
          <a:p>
            <a:pPr marL="342900" indent="-342900">
              <a:buFont typeface="Arial" panose="020B0604020202020204" pitchFamily="34" charset="0"/>
              <a:buChar char="•"/>
            </a:pPr>
            <a:r>
              <a:rPr lang="tr-TR" sz="2200" dirty="0" smtClean="0">
                <a:solidFill>
                  <a:schemeClr val="accent1">
                    <a:lumMod val="50000"/>
                  </a:schemeClr>
                </a:solidFill>
              </a:rPr>
              <a:t>Fiziksel </a:t>
            </a:r>
            <a:r>
              <a:rPr lang="tr-TR" sz="2200" dirty="0">
                <a:solidFill>
                  <a:schemeClr val="accent1">
                    <a:lumMod val="50000"/>
                  </a:schemeClr>
                </a:solidFill>
              </a:rPr>
              <a:t>ya da ruhsal bir hastalığı olan </a:t>
            </a:r>
            <a:r>
              <a:rPr lang="tr-TR" sz="2200" dirty="0" smtClean="0">
                <a:solidFill>
                  <a:schemeClr val="accent1">
                    <a:lumMod val="50000"/>
                  </a:schemeClr>
                </a:solidFill>
              </a:rPr>
              <a:t>ve/veya </a:t>
            </a:r>
            <a:r>
              <a:rPr lang="tr-TR" sz="2200" dirty="0">
                <a:solidFill>
                  <a:schemeClr val="accent1">
                    <a:lumMod val="50000"/>
                  </a:schemeClr>
                </a:solidFill>
              </a:rPr>
              <a:t>sürekli bakıma muhtaç olan çocuklar </a:t>
            </a:r>
            <a:endParaRPr lang="tr-TR" sz="2200" dirty="0" smtClean="0">
              <a:solidFill>
                <a:schemeClr val="accent1">
                  <a:lumMod val="50000"/>
                </a:schemeClr>
              </a:solidFill>
            </a:endParaRPr>
          </a:p>
          <a:p>
            <a:pPr marL="342900" indent="-342900">
              <a:buFont typeface="Arial" panose="020B0604020202020204" pitchFamily="34" charset="0"/>
              <a:buChar char="•"/>
            </a:pPr>
            <a:r>
              <a:rPr lang="tr-TR" sz="2200" dirty="0">
                <a:solidFill>
                  <a:schemeClr val="accent1">
                    <a:lumMod val="50000"/>
                  </a:schemeClr>
                </a:solidFill>
              </a:rPr>
              <a:t>Henüz kendileri tam olarak büyümeden ya da anne baba olma sorumluluğuna hazır olmadan evlenmiş genç anne </a:t>
            </a:r>
            <a:r>
              <a:rPr lang="tr-TR" sz="2200" dirty="0" smtClean="0">
                <a:solidFill>
                  <a:schemeClr val="accent1">
                    <a:lumMod val="50000"/>
                  </a:schemeClr>
                </a:solidFill>
              </a:rPr>
              <a:t>babaların çocukları</a:t>
            </a:r>
          </a:p>
          <a:p>
            <a:pPr marL="342900" indent="-342900">
              <a:buFont typeface="Arial" panose="020B0604020202020204" pitchFamily="34" charset="0"/>
              <a:buChar char="•"/>
            </a:pPr>
            <a:r>
              <a:rPr lang="tr-TR" sz="2200" dirty="0" smtClean="0">
                <a:solidFill>
                  <a:schemeClr val="accent1">
                    <a:lumMod val="50000"/>
                  </a:schemeClr>
                </a:solidFill>
              </a:rPr>
              <a:t>Çok </a:t>
            </a:r>
            <a:r>
              <a:rPr lang="tr-TR" sz="2200" dirty="0">
                <a:solidFill>
                  <a:schemeClr val="accent1">
                    <a:lumMod val="50000"/>
                  </a:schemeClr>
                </a:solidFill>
              </a:rPr>
              <a:t>çocuklu ya da kalabalık aile ortamlarında </a:t>
            </a:r>
            <a:r>
              <a:rPr lang="tr-TR" sz="2200" dirty="0" smtClean="0">
                <a:solidFill>
                  <a:schemeClr val="accent1">
                    <a:lumMod val="50000"/>
                  </a:schemeClr>
                </a:solidFill>
              </a:rPr>
              <a:t>çocukları</a:t>
            </a:r>
          </a:p>
          <a:p>
            <a:pPr marL="342900" indent="-342900">
              <a:buFont typeface="Arial" panose="020B0604020202020204" pitchFamily="34" charset="0"/>
              <a:buChar char="•"/>
            </a:pPr>
            <a:r>
              <a:rPr lang="tr-TR" sz="2200" dirty="0">
                <a:solidFill>
                  <a:schemeClr val="accent1">
                    <a:lumMod val="50000"/>
                  </a:schemeClr>
                </a:solidFill>
              </a:rPr>
              <a:t>Anne ya da babanın ruhsal problemleri, alkol ve madde kullanımı</a:t>
            </a:r>
          </a:p>
          <a:p>
            <a:endParaRPr lang="tr-TR" sz="2200" dirty="0">
              <a:solidFill>
                <a:schemeClr val="accent1">
                  <a:lumMod val="50000"/>
                </a:schemeClr>
              </a:solidFill>
            </a:endParaRPr>
          </a:p>
        </p:txBody>
      </p:sp>
    </p:spTree>
    <p:extLst>
      <p:ext uri="{BB962C8B-B14F-4D97-AF65-F5344CB8AC3E}">
        <p14:creationId xmlns:p14="http://schemas.microsoft.com/office/powerpoint/2010/main" val="128316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77159" y="1982450"/>
            <a:ext cx="2646947" cy="769441"/>
          </a:xfrm>
          <a:prstGeom prst="rect">
            <a:avLst/>
          </a:prstGeom>
          <a:noFill/>
        </p:spPr>
        <p:txBody>
          <a:bodyPr wrap="square" rtlCol="0">
            <a:spAutoFit/>
          </a:bodyPr>
          <a:lstStyle/>
          <a:p>
            <a:r>
              <a:rPr lang="tr-TR" sz="4400" b="1" dirty="0" smtClean="0">
                <a:solidFill>
                  <a:schemeClr val="bg1"/>
                </a:solidFill>
              </a:rPr>
              <a:t>Riskler</a:t>
            </a:r>
            <a:endParaRPr lang="tr-TR" sz="44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01265" y="1982450"/>
            <a:ext cx="6933363" cy="3139321"/>
          </a:xfrm>
          <a:prstGeom prst="rect">
            <a:avLst/>
          </a:prstGeom>
          <a:noFill/>
        </p:spPr>
        <p:txBody>
          <a:bodyPr wrap="square" rtlCol="0">
            <a:spAutoFit/>
          </a:bodyPr>
          <a:lstStyle/>
          <a:p>
            <a:r>
              <a:rPr lang="tr-TR" sz="2200" dirty="0">
                <a:solidFill>
                  <a:schemeClr val="accent1">
                    <a:lumMod val="50000"/>
                  </a:schemeClr>
                </a:solidFill>
              </a:rPr>
              <a:t>Ekonomik yetersizlik ve işsizlik de önemli bir risk faktörü olabilir. Yoksul ailelerde besine ulaşımda sıkıntı yaşanabileceğinden hem aile üyelerinde hem de çocuklarda beslenme yetersizlikleri görülebilir.</a:t>
            </a:r>
          </a:p>
          <a:p>
            <a:pPr marL="342900" indent="-342900">
              <a:buFont typeface="Arial" panose="020B0604020202020204" pitchFamily="34" charset="0"/>
              <a:buChar char="•"/>
            </a:pPr>
            <a:endParaRPr lang="tr-TR" sz="2200" dirty="0">
              <a:solidFill>
                <a:schemeClr val="accent1">
                  <a:lumMod val="50000"/>
                </a:schemeClr>
              </a:solidFill>
            </a:endParaRPr>
          </a:p>
          <a:p>
            <a:r>
              <a:rPr lang="tr-TR" sz="2200" dirty="0" smtClean="0">
                <a:solidFill>
                  <a:schemeClr val="accent1">
                    <a:lumMod val="50000"/>
                  </a:schemeClr>
                </a:solidFill>
              </a:rPr>
              <a:t>Maddi </a:t>
            </a:r>
            <a:r>
              <a:rPr lang="tr-TR" sz="2200" dirty="0">
                <a:solidFill>
                  <a:schemeClr val="accent1">
                    <a:lumMod val="50000"/>
                  </a:schemeClr>
                </a:solidFill>
              </a:rPr>
              <a:t>sorun ve işsizlik aile içerisinde öfke ve hayal kırıklıklarını artırabilir. Aile üyeleri bu duygularıyla baş edemediğinde kimi zaman aile içi şiddet riski doğabilir. </a:t>
            </a:r>
          </a:p>
          <a:p>
            <a:endParaRPr lang="tr-TR" sz="2200" dirty="0">
              <a:solidFill>
                <a:schemeClr val="accent1">
                  <a:lumMod val="50000"/>
                </a:schemeClr>
              </a:solidFill>
            </a:endParaRPr>
          </a:p>
        </p:txBody>
      </p:sp>
    </p:spTree>
    <p:extLst>
      <p:ext uri="{BB962C8B-B14F-4D97-AF65-F5344CB8AC3E}">
        <p14:creationId xmlns:p14="http://schemas.microsoft.com/office/powerpoint/2010/main" val="381316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77159" y="1982450"/>
            <a:ext cx="2646947" cy="769441"/>
          </a:xfrm>
          <a:prstGeom prst="rect">
            <a:avLst/>
          </a:prstGeom>
          <a:noFill/>
        </p:spPr>
        <p:txBody>
          <a:bodyPr wrap="square" rtlCol="0">
            <a:spAutoFit/>
          </a:bodyPr>
          <a:lstStyle/>
          <a:p>
            <a:r>
              <a:rPr lang="tr-TR" sz="4400" b="1" dirty="0" smtClean="0">
                <a:solidFill>
                  <a:schemeClr val="bg1"/>
                </a:solidFill>
              </a:rPr>
              <a:t>Riskler</a:t>
            </a:r>
            <a:endParaRPr lang="tr-TR" sz="44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01265" y="1982450"/>
            <a:ext cx="6933363" cy="2646878"/>
          </a:xfrm>
          <a:prstGeom prst="rect">
            <a:avLst/>
          </a:prstGeom>
          <a:noFill/>
        </p:spPr>
        <p:txBody>
          <a:bodyPr wrap="square" rtlCol="0">
            <a:spAutoFit/>
          </a:bodyPr>
          <a:lstStyle/>
          <a:p>
            <a:r>
              <a:rPr lang="tr-TR" sz="2400" dirty="0">
                <a:solidFill>
                  <a:schemeClr val="accent1">
                    <a:lumMod val="50000"/>
                  </a:schemeClr>
                </a:solidFill>
              </a:rPr>
              <a:t>Bir diğer önemli nokta çocuğun içinde yaşadığı çevre ve toplumsal yapıdır.</a:t>
            </a:r>
          </a:p>
          <a:p>
            <a:endParaRPr lang="tr-TR" sz="2400" dirty="0">
              <a:solidFill>
                <a:schemeClr val="accent1">
                  <a:lumMod val="50000"/>
                </a:schemeClr>
              </a:solidFill>
            </a:endParaRPr>
          </a:p>
          <a:p>
            <a:r>
              <a:rPr lang="tr-TR" sz="2400" dirty="0">
                <a:solidFill>
                  <a:schemeClr val="accent1">
                    <a:lumMod val="50000"/>
                  </a:schemeClr>
                </a:solidFill>
              </a:rPr>
              <a:t>Suç oranının, şiddetin, uyuşturucu kullanımı ve satışının yüksek olduğu bölgelerde yaşamak çocuğu istismara açık hale getirebilir.</a:t>
            </a:r>
          </a:p>
          <a:p>
            <a:endParaRPr lang="tr-TR" sz="2200" dirty="0">
              <a:solidFill>
                <a:schemeClr val="accent1">
                  <a:lumMod val="50000"/>
                </a:schemeClr>
              </a:solidFill>
            </a:endParaRPr>
          </a:p>
        </p:txBody>
      </p:sp>
    </p:spTree>
    <p:extLst>
      <p:ext uri="{BB962C8B-B14F-4D97-AF65-F5344CB8AC3E}">
        <p14:creationId xmlns:p14="http://schemas.microsoft.com/office/powerpoint/2010/main" val="325444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77159" y="1982450"/>
            <a:ext cx="2646947" cy="769441"/>
          </a:xfrm>
          <a:prstGeom prst="rect">
            <a:avLst/>
          </a:prstGeom>
          <a:noFill/>
        </p:spPr>
        <p:txBody>
          <a:bodyPr wrap="square" rtlCol="0">
            <a:spAutoFit/>
          </a:bodyPr>
          <a:lstStyle/>
          <a:p>
            <a:r>
              <a:rPr lang="tr-TR" sz="4400" b="1" dirty="0" smtClean="0">
                <a:solidFill>
                  <a:schemeClr val="bg1"/>
                </a:solidFill>
              </a:rPr>
              <a:t>Riskler</a:t>
            </a:r>
            <a:endParaRPr lang="tr-TR" sz="44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01265" y="1982450"/>
            <a:ext cx="6933363" cy="3016210"/>
          </a:xfrm>
          <a:prstGeom prst="rect">
            <a:avLst/>
          </a:prstGeom>
          <a:noFill/>
        </p:spPr>
        <p:txBody>
          <a:bodyPr wrap="square" rtlCol="0">
            <a:spAutoFit/>
          </a:bodyPr>
          <a:lstStyle/>
          <a:p>
            <a:r>
              <a:rPr lang="tr-TR" sz="2400" dirty="0">
                <a:solidFill>
                  <a:schemeClr val="accent1">
                    <a:lumMod val="50000"/>
                  </a:schemeClr>
                </a:solidFill>
              </a:rPr>
              <a:t>Değişen dünya ile birlikte hayatımıza hızla giren ve neredeyse hayatımızın ayrılmaz bir parçası olan teknoloji ve internet de etkin ve güvenli şekilde kullanılmadığında çocuklarımızı tehlikeye sokmaktadır.</a:t>
            </a:r>
          </a:p>
          <a:p>
            <a:endParaRPr lang="tr-TR" sz="2400" dirty="0">
              <a:solidFill>
                <a:schemeClr val="accent1">
                  <a:lumMod val="50000"/>
                </a:schemeClr>
              </a:solidFill>
            </a:endParaRPr>
          </a:p>
          <a:p>
            <a:r>
              <a:rPr lang="tr-TR" sz="2400" dirty="0">
                <a:solidFill>
                  <a:schemeClr val="accent1">
                    <a:lumMod val="50000"/>
                  </a:schemeClr>
                </a:solidFill>
              </a:rPr>
              <a:t>Kontrolsüz internet kullanımı olan çocuklar ruhsal, fiziksel ve cinsel istismara açık hale gelirler.</a:t>
            </a:r>
          </a:p>
          <a:p>
            <a:endParaRPr lang="tr-TR" sz="2200" dirty="0">
              <a:solidFill>
                <a:schemeClr val="accent1">
                  <a:lumMod val="50000"/>
                </a:schemeClr>
              </a:solidFill>
            </a:endParaRPr>
          </a:p>
        </p:txBody>
      </p:sp>
    </p:spTree>
    <p:extLst>
      <p:ext uri="{BB962C8B-B14F-4D97-AF65-F5344CB8AC3E}">
        <p14:creationId xmlns:p14="http://schemas.microsoft.com/office/powerpoint/2010/main" val="361756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pic>
        <p:nvPicPr>
          <p:cNvPr id="2" name="Resim 1"/>
          <p:cNvPicPr>
            <a:picLocks noChangeAspect="1"/>
          </p:cNvPicPr>
          <p:nvPr/>
        </p:nvPicPr>
        <p:blipFill>
          <a:blip r:embed="rId3"/>
          <a:stretch>
            <a:fillRect/>
          </a:stretch>
        </p:blipFill>
        <p:spPr>
          <a:xfrm>
            <a:off x="-6485" y="0"/>
            <a:ext cx="12192000" cy="6858000"/>
          </a:xfrm>
          <a:prstGeom prst="rect">
            <a:avLst/>
          </a:prstGeom>
        </p:spPr>
      </p:pic>
    </p:spTree>
    <p:extLst>
      <p:ext uri="{BB962C8B-B14F-4D97-AF65-F5344CB8AC3E}">
        <p14:creationId xmlns:p14="http://schemas.microsoft.com/office/powerpoint/2010/main" val="2525980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pic>
        <p:nvPicPr>
          <p:cNvPr id="2" name="Resim 1"/>
          <p:cNvPicPr>
            <a:picLocks noChangeAspect="1"/>
          </p:cNvPicPr>
          <p:nvPr/>
        </p:nvPicPr>
        <p:blipFill>
          <a:blip r:embed="rId3"/>
          <a:stretch>
            <a:fillRect/>
          </a:stretch>
        </p:blipFill>
        <p:spPr>
          <a:xfrm>
            <a:off x="-12970" y="-1"/>
            <a:ext cx="12204969" cy="6922607"/>
          </a:xfrm>
          <a:prstGeom prst="rect">
            <a:avLst/>
          </a:prstGeom>
        </p:spPr>
      </p:pic>
    </p:spTree>
    <p:extLst>
      <p:ext uri="{BB962C8B-B14F-4D97-AF65-F5344CB8AC3E}">
        <p14:creationId xmlns:p14="http://schemas.microsoft.com/office/powerpoint/2010/main" val="17214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340381" y="2315013"/>
            <a:ext cx="2976663" cy="769441"/>
          </a:xfrm>
          <a:prstGeom prst="rect">
            <a:avLst/>
          </a:prstGeom>
          <a:noFill/>
        </p:spPr>
        <p:txBody>
          <a:bodyPr wrap="square" rtlCol="0">
            <a:spAutoFit/>
          </a:bodyPr>
          <a:lstStyle/>
          <a:p>
            <a:pPr algn="ctr"/>
            <a:r>
              <a:rPr lang="tr-TR" sz="4400" b="1" dirty="0" smtClean="0">
                <a:solidFill>
                  <a:schemeClr val="bg1"/>
                </a:solidFill>
              </a:rPr>
              <a:t>Amaç</a:t>
            </a:r>
            <a:endParaRPr lang="tr-TR" sz="44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702453" y="2315013"/>
            <a:ext cx="6874652" cy="2062103"/>
          </a:xfrm>
          <a:prstGeom prst="rect">
            <a:avLst/>
          </a:prstGeom>
          <a:noFill/>
        </p:spPr>
        <p:txBody>
          <a:bodyPr wrap="square" rtlCol="0">
            <a:spAutoFit/>
          </a:bodyPr>
          <a:lstStyle/>
          <a:p>
            <a:pPr marL="457200" indent="-457200">
              <a:buFont typeface="Wingdings" panose="05000000000000000000" pitchFamily="2" charset="2"/>
              <a:buChar char="ü"/>
            </a:pPr>
            <a:r>
              <a:rPr lang="tr-TR" sz="3200" dirty="0">
                <a:solidFill>
                  <a:schemeClr val="accent1">
                    <a:lumMod val="50000"/>
                  </a:schemeClr>
                </a:solidFill>
              </a:rPr>
              <a:t>Katılımcıların ihmal ve istismar hakkında farkındalıklarının </a:t>
            </a:r>
            <a:r>
              <a:rPr lang="tr-TR" sz="3200" dirty="0" smtClean="0">
                <a:solidFill>
                  <a:schemeClr val="accent1">
                    <a:lumMod val="50000"/>
                  </a:schemeClr>
                </a:solidFill>
              </a:rPr>
              <a:t>artması </a:t>
            </a:r>
          </a:p>
          <a:p>
            <a:pPr marL="457200" indent="-457200">
              <a:buFont typeface="Wingdings" panose="05000000000000000000" pitchFamily="2" charset="2"/>
              <a:buChar char="ü"/>
            </a:pPr>
            <a:r>
              <a:rPr lang="tr-TR" sz="3200" dirty="0">
                <a:solidFill>
                  <a:schemeClr val="accent1">
                    <a:lumMod val="50000"/>
                  </a:schemeClr>
                </a:solidFill>
              </a:rPr>
              <a:t>K</a:t>
            </a:r>
            <a:r>
              <a:rPr lang="tr-TR" sz="3200" dirty="0" smtClean="0">
                <a:solidFill>
                  <a:schemeClr val="accent1">
                    <a:lumMod val="50000"/>
                  </a:schemeClr>
                </a:solidFill>
              </a:rPr>
              <a:t>oruma </a:t>
            </a:r>
            <a:r>
              <a:rPr lang="tr-TR" sz="3200" dirty="0">
                <a:solidFill>
                  <a:schemeClr val="accent1">
                    <a:lumMod val="50000"/>
                  </a:schemeClr>
                </a:solidFill>
              </a:rPr>
              <a:t>sistemleri hakkında bilgi kazanması</a:t>
            </a:r>
          </a:p>
        </p:txBody>
      </p:sp>
    </p:spTree>
    <p:extLst>
      <p:ext uri="{BB962C8B-B14F-4D97-AF65-F5344CB8AC3E}">
        <p14:creationId xmlns:p14="http://schemas.microsoft.com/office/powerpoint/2010/main" val="1940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587388" y="2048470"/>
            <a:ext cx="2646947" cy="1569660"/>
          </a:xfrm>
          <a:prstGeom prst="rect">
            <a:avLst/>
          </a:prstGeom>
          <a:noFill/>
        </p:spPr>
        <p:txBody>
          <a:bodyPr wrap="square" rtlCol="0">
            <a:spAutoFit/>
          </a:bodyPr>
          <a:lstStyle/>
          <a:p>
            <a:r>
              <a:rPr lang="tr-TR" sz="4800" b="1" dirty="0">
                <a:solidFill>
                  <a:schemeClr val="bg1"/>
                </a:solidFill>
              </a:rPr>
              <a:t>Koruyucu Faktörler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76058" y="2151727"/>
            <a:ext cx="6803571" cy="2246769"/>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solidFill>
                  <a:schemeClr val="accent1">
                    <a:lumMod val="50000"/>
                  </a:schemeClr>
                </a:solidFill>
              </a:rPr>
              <a:t>Aile </a:t>
            </a:r>
            <a:r>
              <a:rPr lang="tr-TR" sz="2800" dirty="0">
                <a:solidFill>
                  <a:schemeClr val="accent1">
                    <a:lumMod val="50000"/>
                  </a:schemeClr>
                </a:solidFill>
              </a:rPr>
              <a:t>içi iletişimin sağlıklı ve güçlü </a:t>
            </a:r>
            <a:r>
              <a:rPr lang="tr-TR" sz="2800" dirty="0" smtClean="0">
                <a:solidFill>
                  <a:schemeClr val="accent1">
                    <a:lumMod val="50000"/>
                  </a:schemeClr>
                </a:solidFill>
              </a:rPr>
              <a:t>olması</a:t>
            </a:r>
            <a:endParaRPr lang="tr-TR" sz="2800" dirty="0">
              <a:solidFill>
                <a:schemeClr val="accent1">
                  <a:lumMod val="50000"/>
                </a:schemeClr>
              </a:solidFill>
            </a:endParaRPr>
          </a:p>
          <a:p>
            <a:pPr marL="457200" indent="-457200">
              <a:buFont typeface="Arial" panose="020B0604020202020204" pitchFamily="34" charset="0"/>
              <a:buChar char="•"/>
            </a:pPr>
            <a:r>
              <a:rPr lang="tr-TR" sz="2800" dirty="0" smtClean="0">
                <a:solidFill>
                  <a:schemeClr val="accent1">
                    <a:lumMod val="50000"/>
                  </a:schemeClr>
                </a:solidFill>
              </a:rPr>
              <a:t>Aile </a:t>
            </a:r>
            <a:r>
              <a:rPr lang="tr-TR" sz="2800" dirty="0">
                <a:solidFill>
                  <a:schemeClr val="accent1">
                    <a:lumMod val="50000"/>
                  </a:schemeClr>
                </a:solidFill>
              </a:rPr>
              <a:t>içi sağlıklı ilişkilerin </a:t>
            </a:r>
            <a:r>
              <a:rPr lang="tr-TR" sz="2800" dirty="0" smtClean="0">
                <a:solidFill>
                  <a:schemeClr val="accent1">
                    <a:lumMod val="50000"/>
                  </a:schemeClr>
                </a:solidFill>
              </a:rPr>
              <a:t>olması</a:t>
            </a:r>
            <a:endParaRPr lang="tr-TR" sz="2800" dirty="0">
              <a:solidFill>
                <a:schemeClr val="accent1">
                  <a:lumMod val="50000"/>
                </a:schemeClr>
              </a:solidFill>
            </a:endParaRPr>
          </a:p>
          <a:p>
            <a:pPr marL="457200" indent="-457200">
              <a:buFont typeface="Arial" panose="020B0604020202020204" pitchFamily="34" charset="0"/>
              <a:buChar char="•"/>
            </a:pPr>
            <a:r>
              <a:rPr lang="tr-TR" sz="2800" dirty="0" smtClean="0">
                <a:solidFill>
                  <a:schemeClr val="accent1">
                    <a:lumMod val="50000"/>
                  </a:schemeClr>
                </a:solidFill>
              </a:rPr>
              <a:t>Barınma </a:t>
            </a:r>
            <a:r>
              <a:rPr lang="tr-TR" sz="2800" dirty="0">
                <a:solidFill>
                  <a:schemeClr val="accent1">
                    <a:lumMod val="50000"/>
                  </a:schemeClr>
                </a:solidFill>
              </a:rPr>
              <a:t>ve beslenmenin yeterli ve sağlıklı olmasını sağlayacak ekonomik gelire sahip olma</a:t>
            </a:r>
          </a:p>
        </p:txBody>
      </p:sp>
    </p:spTree>
    <p:extLst>
      <p:ext uri="{BB962C8B-B14F-4D97-AF65-F5344CB8AC3E}">
        <p14:creationId xmlns:p14="http://schemas.microsoft.com/office/powerpoint/2010/main" val="1066838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587388" y="2048470"/>
            <a:ext cx="2646947" cy="1569660"/>
          </a:xfrm>
          <a:prstGeom prst="rect">
            <a:avLst/>
          </a:prstGeom>
          <a:noFill/>
        </p:spPr>
        <p:txBody>
          <a:bodyPr wrap="square" rtlCol="0">
            <a:spAutoFit/>
          </a:bodyPr>
          <a:lstStyle/>
          <a:p>
            <a:r>
              <a:rPr lang="tr-TR" sz="4800" b="1" dirty="0">
                <a:solidFill>
                  <a:schemeClr val="bg1"/>
                </a:solidFill>
              </a:rPr>
              <a:t>Koruyucu Faktörler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76058" y="2151727"/>
            <a:ext cx="6803571" cy="2246769"/>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solidFill>
                  <a:schemeClr val="accent1">
                    <a:lumMod val="50000"/>
                  </a:schemeClr>
                </a:solidFill>
              </a:rPr>
              <a:t>Çocuğa </a:t>
            </a:r>
            <a:r>
              <a:rPr lang="tr-TR" sz="2800" dirty="0">
                <a:solidFill>
                  <a:schemeClr val="accent1">
                    <a:lumMod val="50000"/>
                  </a:schemeClr>
                </a:solidFill>
              </a:rPr>
              <a:t>saygı gösterilen aile ve okul ortamı</a:t>
            </a:r>
          </a:p>
          <a:p>
            <a:pPr marL="457200" indent="-457200">
              <a:buFont typeface="Arial" panose="020B0604020202020204" pitchFamily="34" charset="0"/>
              <a:buChar char="•"/>
            </a:pPr>
            <a:r>
              <a:rPr lang="tr-TR" sz="2800" dirty="0" smtClean="0">
                <a:solidFill>
                  <a:schemeClr val="accent1">
                    <a:lumMod val="50000"/>
                  </a:schemeClr>
                </a:solidFill>
              </a:rPr>
              <a:t>Eğitim </a:t>
            </a:r>
            <a:r>
              <a:rPr lang="tr-TR" sz="2800" dirty="0">
                <a:solidFill>
                  <a:schemeClr val="accent1">
                    <a:lumMod val="50000"/>
                  </a:schemeClr>
                </a:solidFill>
              </a:rPr>
              <a:t>devamlılığı</a:t>
            </a:r>
          </a:p>
          <a:p>
            <a:pPr marL="457200" indent="-457200">
              <a:buFont typeface="Arial" panose="020B0604020202020204" pitchFamily="34" charset="0"/>
              <a:buChar char="•"/>
            </a:pPr>
            <a:r>
              <a:rPr lang="tr-TR" sz="2800" dirty="0" smtClean="0">
                <a:solidFill>
                  <a:schemeClr val="accent1">
                    <a:lumMod val="50000"/>
                  </a:schemeClr>
                </a:solidFill>
              </a:rPr>
              <a:t>Okul </a:t>
            </a:r>
            <a:r>
              <a:rPr lang="tr-TR" sz="2800" dirty="0">
                <a:solidFill>
                  <a:schemeClr val="accent1">
                    <a:lumMod val="50000"/>
                  </a:schemeClr>
                </a:solidFill>
              </a:rPr>
              <a:t>aile işbirliği</a:t>
            </a:r>
          </a:p>
          <a:p>
            <a:pPr marL="457200" indent="-457200">
              <a:buFont typeface="Arial" panose="020B0604020202020204" pitchFamily="34" charset="0"/>
              <a:buChar char="•"/>
            </a:pPr>
            <a:r>
              <a:rPr lang="tr-TR" sz="2800" dirty="0" smtClean="0">
                <a:solidFill>
                  <a:schemeClr val="accent1">
                    <a:lumMod val="50000"/>
                  </a:schemeClr>
                </a:solidFill>
              </a:rPr>
              <a:t>Aile </a:t>
            </a:r>
            <a:r>
              <a:rPr lang="tr-TR" sz="2800" dirty="0">
                <a:solidFill>
                  <a:schemeClr val="accent1">
                    <a:lumMod val="50000"/>
                  </a:schemeClr>
                </a:solidFill>
              </a:rPr>
              <a:t>yakınları, arkadaşlar ve komşularla sağlıklı ve destekleyici ilişkiler</a:t>
            </a:r>
          </a:p>
        </p:txBody>
      </p:sp>
    </p:spTree>
    <p:extLst>
      <p:ext uri="{BB962C8B-B14F-4D97-AF65-F5344CB8AC3E}">
        <p14:creationId xmlns:p14="http://schemas.microsoft.com/office/powerpoint/2010/main" val="1320171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97236" y="2094322"/>
            <a:ext cx="2966643" cy="2862322"/>
          </a:xfrm>
          <a:prstGeom prst="rect">
            <a:avLst/>
          </a:prstGeom>
          <a:noFill/>
        </p:spPr>
        <p:txBody>
          <a:bodyPr wrap="square" rtlCol="0">
            <a:spAutoFit/>
          </a:bodyPr>
          <a:lstStyle/>
          <a:p>
            <a:r>
              <a:rPr lang="tr-TR" sz="3600" b="1" dirty="0">
                <a:solidFill>
                  <a:schemeClr val="bg1"/>
                </a:solidFill>
              </a:rPr>
              <a:t>Çocuğun istismar edildiğini fark ettiniz, ya da </a:t>
            </a:r>
            <a:r>
              <a:rPr lang="tr-TR" sz="3600" b="1" dirty="0" smtClean="0">
                <a:solidFill>
                  <a:schemeClr val="bg1"/>
                </a:solidFill>
              </a:rPr>
              <a:t>öğrendiniz...</a:t>
            </a:r>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72739" y="2090172"/>
            <a:ext cx="7010400" cy="2677656"/>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solidFill>
                  <a:schemeClr val="accent1">
                    <a:lumMod val="50000"/>
                  </a:schemeClr>
                </a:solidFill>
              </a:rPr>
              <a:t>Mümkünse </a:t>
            </a:r>
            <a:r>
              <a:rPr lang="tr-TR" sz="2800" dirty="0">
                <a:solidFill>
                  <a:schemeClr val="accent1">
                    <a:lumMod val="50000"/>
                  </a:schemeClr>
                </a:solidFill>
              </a:rPr>
              <a:t>istismar eden kişiyi çocuktan uzaklaştırmaya çalışın</a:t>
            </a:r>
            <a:r>
              <a:rPr lang="tr-TR" sz="2800" dirty="0" smtClean="0">
                <a:solidFill>
                  <a:schemeClr val="accent1">
                    <a:lumMod val="50000"/>
                  </a:schemeClr>
                </a:solidFill>
              </a:rPr>
              <a:t>.</a:t>
            </a:r>
            <a:endParaRPr lang="tr-TR" sz="2800" dirty="0">
              <a:solidFill>
                <a:schemeClr val="accent1">
                  <a:lumMod val="50000"/>
                </a:schemeClr>
              </a:solidFill>
            </a:endParaRPr>
          </a:p>
          <a:p>
            <a:pPr marL="457200" indent="-457200">
              <a:buFont typeface="Arial" panose="020B0604020202020204" pitchFamily="34" charset="0"/>
              <a:buChar char="•"/>
            </a:pPr>
            <a:r>
              <a:rPr lang="tr-TR" sz="2800" dirty="0" smtClean="0">
                <a:solidFill>
                  <a:schemeClr val="accent1">
                    <a:lumMod val="50000"/>
                  </a:schemeClr>
                </a:solidFill>
              </a:rPr>
              <a:t>Eğer </a:t>
            </a:r>
            <a:r>
              <a:rPr lang="tr-TR" sz="2800" dirty="0">
                <a:solidFill>
                  <a:schemeClr val="accent1">
                    <a:lumMod val="50000"/>
                  </a:schemeClr>
                </a:solidFill>
              </a:rPr>
              <a:t>istismarcıyı uzaklaştıramıyorsanız çocuğu istismar ortamından uzaklaştırın (ör: başka bir akrabanın yanına götürün/ gönderilmesini sağlayın)‏</a:t>
            </a:r>
          </a:p>
        </p:txBody>
      </p:sp>
    </p:spTree>
    <p:extLst>
      <p:ext uri="{BB962C8B-B14F-4D97-AF65-F5344CB8AC3E}">
        <p14:creationId xmlns:p14="http://schemas.microsoft.com/office/powerpoint/2010/main" val="223043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97236" y="2094322"/>
            <a:ext cx="2966643" cy="2862322"/>
          </a:xfrm>
          <a:prstGeom prst="rect">
            <a:avLst/>
          </a:prstGeom>
          <a:noFill/>
        </p:spPr>
        <p:txBody>
          <a:bodyPr wrap="square" rtlCol="0">
            <a:spAutoFit/>
          </a:bodyPr>
          <a:lstStyle/>
          <a:p>
            <a:r>
              <a:rPr lang="tr-TR" sz="3600" b="1" dirty="0">
                <a:solidFill>
                  <a:schemeClr val="bg1"/>
                </a:solidFill>
              </a:rPr>
              <a:t>Çocuğun istismar edildiğini fark ettiniz, ya da </a:t>
            </a:r>
            <a:r>
              <a:rPr lang="tr-TR" sz="3600" b="1" dirty="0" smtClean="0">
                <a:solidFill>
                  <a:schemeClr val="bg1"/>
                </a:solidFill>
              </a:rPr>
              <a:t>öğrendiniz...</a:t>
            </a:r>
            <a:endParaRPr lang="tr-TR" sz="36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72739" y="2090172"/>
            <a:ext cx="7010400" cy="3108543"/>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solidFill>
                  <a:schemeClr val="accent1">
                    <a:lumMod val="50000"/>
                  </a:schemeClr>
                </a:solidFill>
              </a:rPr>
              <a:t>Çocuğun </a:t>
            </a:r>
            <a:r>
              <a:rPr lang="tr-TR" sz="2800" dirty="0">
                <a:solidFill>
                  <a:schemeClr val="accent1">
                    <a:lumMod val="50000"/>
                  </a:schemeClr>
                </a:solidFill>
              </a:rPr>
              <a:t>yanında olun ve söylediklerini ciddiye alın</a:t>
            </a:r>
          </a:p>
          <a:p>
            <a:pPr marL="457200" indent="-457200">
              <a:buFont typeface="Arial" panose="020B0604020202020204" pitchFamily="34" charset="0"/>
              <a:buChar char="•"/>
            </a:pPr>
            <a:r>
              <a:rPr lang="tr-TR" sz="2800" dirty="0" smtClean="0">
                <a:solidFill>
                  <a:schemeClr val="accent1">
                    <a:lumMod val="50000"/>
                  </a:schemeClr>
                </a:solidFill>
              </a:rPr>
              <a:t>Çocuğu </a:t>
            </a:r>
            <a:r>
              <a:rPr lang="tr-TR" sz="2800" dirty="0">
                <a:solidFill>
                  <a:schemeClr val="accent1">
                    <a:lumMod val="50000"/>
                  </a:schemeClr>
                </a:solidFill>
              </a:rPr>
              <a:t>yargılamadan destek olun</a:t>
            </a:r>
          </a:p>
          <a:p>
            <a:pPr marL="457200" indent="-457200">
              <a:buFont typeface="Arial" panose="020B0604020202020204" pitchFamily="34" charset="0"/>
              <a:buChar char="•"/>
            </a:pPr>
            <a:r>
              <a:rPr lang="tr-TR" sz="2800" dirty="0" smtClean="0">
                <a:solidFill>
                  <a:schemeClr val="accent1">
                    <a:lumMod val="50000"/>
                  </a:schemeClr>
                </a:solidFill>
              </a:rPr>
              <a:t>Çocuğun </a:t>
            </a:r>
            <a:r>
              <a:rPr lang="tr-TR" sz="2800" dirty="0">
                <a:solidFill>
                  <a:schemeClr val="accent1">
                    <a:lumMod val="50000"/>
                  </a:schemeClr>
                </a:solidFill>
              </a:rPr>
              <a:t>korunması için polis/ jandarmayı arayarak bildirimde bulunun.</a:t>
            </a:r>
          </a:p>
          <a:p>
            <a:pPr marL="457200" indent="-457200">
              <a:buFont typeface="Arial" panose="020B0604020202020204" pitchFamily="34" charset="0"/>
              <a:buChar char="•"/>
            </a:pPr>
            <a:r>
              <a:rPr lang="tr-TR" sz="2800" dirty="0" smtClean="0">
                <a:solidFill>
                  <a:schemeClr val="accent1">
                    <a:lumMod val="50000"/>
                  </a:schemeClr>
                </a:solidFill>
              </a:rPr>
              <a:t>Acil </a:t>
            </a:r>
            <a:r>
              <a:rPr lang="tr-TR" sz="2800" dirty="0">
                <a:solidFill>
                  <a:schemeClr val="accent1">
                    <a:lumMod val="50000"/>
                  </a:schemeClr>
                </a:solidFill>
              </a:rPr>
              <a:t>sağlık müdahalesi gerekiyorsa ambulansı arayın. </a:t>
            </a:r>
          </a:p>
        </p:txBody>
      </p:sp>
    </p:spTree>
    <p:extLst>
      <p:ext uri="{BB962C8B-B14F-4D97-AF65-F5344CB8AC3E}">
        <p14:creationId xmlns:p14="http://schemas.microsoft.com/office/powerpoint/2010/main" val="366034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A425EBF-8C61-AA47-B21F-612694EFA25C}"/>
              </a:ext>
            </a:extLst>
          </p:cNvPr>
          <p:cNvSpPr/>
          <p:nvPr/>
        </p:nvSpPr>
        <p:spPr>
          <a:xfrm>
            <a:off x="696686" y="1739114"/>
            <a:ext cx="10464800" cy="3462486"/>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100" dirty="0" err="1">
                <a:solidFill>
                  <a:schemeClr val="accent1">
                    <a:lumMod val="50000"/>
                  </a:schemeClr>
                </a:solidFill>
              </a:rPr>
              <a:t>Bildirimde</a:t>
            </a:r>
            <a:r>
              <a:rPr lang="en-US" sz="2100" dirty="0">
                <a:solidFill>
                  <a:schemeClr val="accent1">
                    <a:lumMod val="50000"/>
                  </a:schemeClr>
                </a:solidFill>
              </a:rPr>
              <a:t> </a:t>
            </a:r>
            <a:r>
              <a:rPr lang="en-US" sz="2100" dirty="0" err="1">
                <a:solidFill>
                  <a:schemeClr val="accent1">
                    <a:lumMod val="50000"/>
                  </a:schemeClr>
                </a:solidFill>
              </a:rPr>
              <a:t>bulunduğunuzda</a:t>
            </a:r>
            <a:r>
              <a:rPr lang="en-US" sz="2100" dirty="0">
                <a:solidFill>
                  <a:schemeClr val="accent1">
                    <a:lumMod val="50000"/>
                  </a:schemeClr>
                </a:solidFill>
              </a:rPr>
              <a:t> polis </a:t>
            </a:r>
            <a:r>
              <a:rPr lang="en-US" sz="2100" dirty="0" err="1">
                <a:solidFill>
                  <a:schemeClr val="accent1">
                    <a:lumMod val="50000"/>
                  </a:schemeClr>
                </a:solidFill>
              </a:rPr>
              <a:t>ya</a:t>
            </a:r>
            <a:r>
              <a:rPr lang="en-US" sz="2100" dirty="0">
                <a:solidFill>
                  <a:schemeClr val="accent1">
                    <a:lumMod val="50000"/>
                  </a:schemeClr>
                </a:solidFill>
              </a:rPr>
              <a:t> da </a:t>
            </a:r>
            <a:r>
              <a:rPr lang="en-US" sz="2100" dirty="0" err="1">
                <a:solidFill>
                  <a:schemeClr val="accent1">
                    <a:lumMod val="50000"/>
                  </a:schemeClr>
                </a:solidFill>
              </a:rPr>
              <a:t>jandarma</a:t>
            </a:r>
            <a:r>
              <a:rPr lang="en-US" sz="2100" dirty="0">
                <a:solidFill>
                  <a:schemeClr val="accent1">
                    <a:lumMod val="50000"/>
                  </a:schemeClr>
                </a:solidFill>
              </a:rPr>
              <a:t> </a:t>
            </a:r>
            <a:r>
              <a:rPr lang="en-US" sz="2100" dirty="0" err="1">
                <a:solidFill>
                  <a:schemeClr val="accent1">
                    <a:lumMod val="50000"/>
                  </a:schemeClr>
                </a:solidFill>
              </a:rPr>
              <a:t>sivil</a:t>
            </a:r>
            <a:r>
              <a:rPr lang="en-US" sz="2100" dirty="0">
                <a:solidFill>
                  <a:schemeClr val="accent1">
                    <a:lumMod val="50000"/>
                  </a:schemeClr>
                </a:solidFill>
              </a:rPr>
              <a:t> </a:t>
            </a:r>
            <a:r>
              <a:rPr lang="en-US" sz="2100" dirty="0" err="1">
                <a:solidFill>
                  <a:schemeClr val="accent1">
                    <a:lumMod val="50000"/>
                  </a:schemeClr>
                </a:solidFill>
              </a:rPr>
              <a:t>araç</a:t>
            </a:r>
            <a:r>
              <a:rPr lang="en-US" sz="2100" dirty="0">
                <a:solidFill>
                  <a:schemeClr val="accent1">
                    <a:lumMod val="50000"/>
                  </a:schemeClr>
                </a:solidFill>
              </a:rPr>
              <a:t> </a:t>
            </a:r>
            <a:r>
              <a:rPr lang="en-US" sz="2100" dirty="0" err="1">
                <a:solidFill>
                  <a:schemeClr val="accent1">
                    <a:lumMod val="50000"/>
                  </a:schemeClr>
                </a:solidFill>
              </a:rPr>
              <a:t>ve</a:t>
            </a:r>
            <a:r>
              <a:rPr lang="en-US" sz="2100" dirty="0">
                <a:solidFill>
                  <a:schemeClr val="accent1">
                    <a:lumMod val="50000"/>
                  </a:schemeClr>
                </a:solidFill>
              </a:rPr>
              <a:t> </a:t>
            </a:r>
            <a:r>
              <a:rPr lang="en-US" sz="2100" dirty="0" err="1">
                <a:solidFill>
                  <a:schemeClr val="accent1">
                    <a:lumMod val="50000"/>
                  </a:schemeClr>
                </a:solidFill>
              </a:rPr>
              <a:t>sivil</a:t>
            </a:r>
            <a:r>
              <a:rPr lang="en-US" sz="2100" dirty="0">
                <a:solidFill>
                  <a:schemeClr val="accent1">
                    <a:lumMod val="50000"/>
                  </a:schemeClr>
                </a:solidFill>
              </a:rPr>
              <a:t> </a:t>
            </a:r>
            <a:r>
              <a:rPr lang="en-US" sz="2100" dirty="0" err="1">
                <a:solidFill>
                  <a:schemeClr val="accent1">
                    <a:lumMod val="50000"/>
                  </a:schemeClr>
                </a:solidFill>
              </a:rPr>
              <a:t>kıyafetlerle</a:t>
            </a:r>
            <a:r>
              <a:rPr lang="en-US" sz="2100" dirty="0">
                <a:solidFill>
                  <a:schemeClr val="accent1">
                    <a:lumMod val="50000"/>
                  </a:schemeClr>
                </a:solidFill>
              </a:rPr>
              <a:t> </a:t>
            </a:r>
            <a:r>
              <a:rPr lang="en-US" sz="2100" dirty="0" err="1">
                <a:solidFill>
                  <a:schemeClr val="accent1">
                    <a:lumMod val="50000"/>
                  </a:schemeClr>
                </a:solidFill>
              </a:rPr>
              <a:t>gelerek</a:t>
            </a:r>
            <a:r>
              <a:rPr lang="en-US" sz="2100" dirty="0">
                <a:solidFill>
                  <a:schemeClr val="accent1">
                    <a:lumMod val="50000"/>
                  </a:schemeClr>
                </a:solidFill>
              </a:rPr>
              <a:t> </a:t>
            </a:r>
            <a:r>
              <a:rPr lang="en-US" sz="2100" dirty="0" err="1">
                <a:solidFill>
                  <a:schemeClr val="accent1">
                    <a:lumMod val="50000"/>
                  </a:schemeClr>
                </a:solidFill>
              </a:rPr>
              <a:t>çocuğu</a:t>
            </a:r>
            <a:r>
              <a:rPr lang="en-US" sz="2100" dirty="0">
                <a:solidFill>
                  <a:schemeClr val="accent1">
                    <a:lumMod val="50000"/>
                  </a:schemeClr>
                </a:solidFill>
              </a:rPr>
              <a:t> </a:t>
            </a:r>
            <a:r>
              <a:rPr lang="en-US" sz="2100" dirty="0" err="1">
                <a:solidFill>
                  <a:schemeClr val="accent1">
                    <a:lumMod val="50000"/>
                  </a:schemeClr>
                </a:solidFill>
              </a:rPr>
              <a:t>güvenli</a:t>
            </a:r>
            <a:r>
              <a:rPr lang="en-US" sz="2100" dirty="0">
                <a:solidFill>
                  <a:schemeClr val="accent1">
                    <a:lumMod val="50000"/>
                  </a:schemeClr>
                </a:solidFill>
              </a:rPr>
              <a:t> </a:t>
            </a:r>
            <a:r>
              <a:rPr lang="en-US" sz="2100" dirty="0" err="1">
                <a:solidFill>
                  <a:schemeClr val="accent1">
                    <a:lumMod val="50000"/>
                  </a:schemeClr>
                </a:solidFill>
              </a:rPr>
              <a:t>bir</a:t>
            </a:r>
            <a:r>
              <a:rPr lang="en-US" sz="2100" dirty="0">
                <a:solidFill>
                  <a:schemeClr val="accent1">
                    <a:lumMod val="50000"/>
                  </a:schemeClr>
                </a:solidFill>
              </a:rPr>
              <a:t> </a:t>
            </a:r>
            <a:r>
              <a:rPr lang="en-US" sz="2100" dirty="0" err="1">
                <a:solidFill>
                  <a:schemeClr val="accent1">
                    <a:lumMod val="50000"/>
                  </a:schemeClr>
                </a:solidFill>
              </a:rPr>
              <a:t>şekilde</a:t>
            </a:r>
            <a:r>
              <a:rPr lang="en-US" sz="2100" dirty="0">
                <a:solidFill>
                  <a:schemeClr val="accent1">
                    <a:lumMod val="50000"/>
                  </a:schemeClr>
                </a:solidFill>
              </a:rPr>
              <a:t> </a:t>
            </a:r>
            <a:r>
              <a:rPr lang="en-US" sz="2100" dirty="0" err="1">
                <a:solidFill>
                  <a:schemeClr val="accent1">
                    <a:lumMod val="50000"/>
                  </a:schemeClr>
                </a:solidFill>
              </a:rPr>
              <a:t>Çocuk</a:t>
            </a:r>
            <a:r>
              <a:rPr lang="en-US" sz="2100" dirty="0">
                <a:solidFill>
                  <a:schemeClr val="accent1">
                    <a:lumMod val="50000"/>
                  </a:schemeClr>
                </a:solidFill>
              </a:rPr>
              <a:t> </a:t>
            </a:r>
            <a:r>
              <a:rPr lang="en-US" sz="2100" dirty="0" err="1">
                <a:solidFill>
                  <a:schemeClr val="accent1">
                    <a:lumMod val="50000"/>
                  </a:schemeClr>
                </a:solidFill>
              </a:rPr>
              <a:t>İzlem</a:t>
            </a:r>
            <a:r>
              <a:rPr lang="en-US" sz="2100" dirty="0">
                <a:solidFill>
                  <a:schemeClr val="accent1">
                    <a:lumMod val="50000"/>
                  </a:schemeClr>
                </a:solidFill>
              </a:rPr>
              <a:t> </a:t>
            </a:r>
            <a:r>
              <a:rPr lang="en-US" sz="2100" dirty="0" err="1">
                <a:solidFill>
                  <a:schemeClr val="accent1">
                    <a:lumMod val="50000"/>
                  </a:schemeClr>
                </a:solidFill>
              </a:rPr>
              <a:t>Merkezine</a:t>
            </a:r>
            <a:r>
              <a:rPr lang="en-US" sz="2100" dirty="0">
                <a:solidFill>
                  <a:schemeClr val="accent1">
                    <a:lumMod val="50000"/>
                  </a:schemeClr>
                </a:solidFill>
              </a:rPr>
              <a:t> </a:t>
            </a:r>
            <a:r>
              <a:rPr lang="en-US" sz="2100" dirty="0" err="1">
                <a:solidFill>
                  <a:schemeClr val="accent1">
                    <a:lumMod val="50000"/>
                  </a:schemeClr>
                </a:solidFill>
              </a:rPr>
              <a:t>götürür</a:t>
            </a:r>
            <a:r>
              <a:rPr lang="en-US" sz="2100" dirty="0">
                <a:solidFill>
                  <a:schemeClr val="accent1">
                    <a:lumMod val="50000"/>
                  </a:schemeClr>
                </a:solidFill>
              </a:rPr>
              <a:t>. </a:t>
            </a:r>
            <a:endParaRPr lang="tr-TR" sz="2100" dirty="0" smtClean="0">
              <a:solidFill>
                <a:schemeClr val="accent1">
                  <a:lumMod val="50000"/>
                </a:schemeClr>
              </a:solidFill>
            </a:endParaRPr>
          </a:p>
          <a:p>
            <a:pPr marL="342900" indent="-342900">
              <a:spcBef>
                <a:spcPts val="600"/>
              </a:spcBef>
              <a:spcAft>
                <a:spcPts val="600"/>
              </a:spcAft>
              <a:buFont typeface="Arial" panose="020B0604020202020204" pitchFamily="34" charset="0"/>
              <a:buChar char="•"/>
            </a:pPr>
            <a:r>
              <a:rPr lang="en-US" sz="2100" dirty="0" err="1" smtClean="0">
                <a:solidFill>
                  <a:schemeClr val="accent1">
                    <a:lumMod val="50000"/>
                  </a:schemeClr>
                </a:solidFill>
              </a:rPr>
              <a:t>Çocuğun</a:t>
            </a:r>
            <a:r>
              <a:rPr lang="en-US" sz="2100" dirty="0" smtClean="0">
                <a:solidFill>
                  <a:schemeClr val="accent1">
                    <a:lumMod val="50000"/>
                  </a:schemeClr>
                </a:solidFill>
              </a:rPr>
              <a:t> </a:t>
            </a:r>
            <a:r>
              <a:rPr lang="en-US" sz="2100" dirty="0" err="1">
                <a:solidFill>
                  <a:schemeClr val="accent1">
                    <a:lumMod val="50000"/>
                  </a:schemeClr>
                </a:solidFill>
              </a:rPr>
              <a:t>ve</a:t>
            </a:r>
            <a:r>
              <a:rPr lang="en-US" sz="2100" dirty="0">
                <a:solidFill>
                  <a:schemeClr val="accent1">
                    <a:lumMod val="50000"/>
                  </a:schemeClr>
                </a:solidFill>
              </a:rPr>
              <a:t> </a:t>
            </a:r>
            <a:r>
              <a:rPr lang="en-US" sz="2100" dirty="0" err="1">
                <a:solidFill>
                  <a:schemeClr val="accent1">
                    <a:lumMod val="50000"/>
                  </a:schemeClr>
                </a:solidFill>
              </a:rPr>
              <a:t>haklarının</a:t>
            </a:r>
            <a:r>
              <a:rPr lang="en-US" sz="2100" dirty="0">
                <a:solidFill>
                  <a:schemeClr val="accent1">
                    <a:lumMod val="50000"/>
                  </a:schemeClr>
                </a:solidFill>
              </a:rPr>
              <a:t> </a:t>
            </a:r>
            <a:r>
              <a:rPr lang="en-US" sz="2100" dirty="0" err="1">
                <a:solidFill>
                  <a:schemeClr val="accent1">
                    <a:lumMod val="50000"/>
                  </a:schemeClr>
                </a:solidFill>
              </a:rPr>
              <a:t>korunması</a:t>
            </a:r>
            <a:r>
              <a:rPr lang="en-US" sz="2100" dirty="0">
                <a:solidFill>
                  <a:schemeClr val="accent1">
                    <a:lumMod val="50000"/>
                  </a:schemeClr>
                </a:solidFill>
              </a:rPr>
              <a:t> </a:t>
            </a:r>
            <a:r>
              <a:rPr lang="en-US" sz="2100" dirty="0" err="1">
                <a:solidFill>
                  <a:schemeClr val="accent1">
                    <a:lumMod val="50000"/>
                  </a:schemeClr>
                </a:solidFill>
              </a:rPr>
              <a:t>için</a:t>
            </a:r>
            <a:r>
              <a:rPr lang="en-US" sz="2100" dirty="0">
                <a:solidFill>
                  <a:schemeClr val="accent1">
                    <a:lumMod val="50000"/>
                  </a:schemeClr>
                </a:solidFill>
              </a:rPr>
              <a:t> </a:t>
            </a:r>
            <a:r>
              <a:rPr lang="en-US" sz="2100" dirty="0" err="1">
                <a:solidFill>
                  <a:schemeClr val="accent1">
                    <a:lumMod val="50000"/>
                  </a:schemeClr>
                </a:solidFill>
              </a:rPr>
              <a:t>ilgili</a:t>
            </a:r>
            <a:r>
              <a:rPr lang="en-US" sz="2100" dirty="0">
                <a:solidFill>
                  <a:schemeClr val="accent1">
                    <a:lumMod val="50000"/>
                  </a:schemeClr>
                </a:solidFill>
              </a:rPr>
              <a:t> </a:t>
            </a:r>
            <a:r>
              <a:rPr lang="en-US" sz="2100" dirty="0" err="1">
                <a:solidFill>
                  <a:schemeClr val="accent1">
                    <a:lumMod val="50000"/>
                  </a:schemeClr>
                </a:solidFill>
              </a:rPr>
              <a:t>tüm</a:t>
            </a:r>
            <a:r>
              <a:rPr lang="en-US" sz="2100" dirty="0">
                <a:solidFill>
                  <a:schemeClr val="accent1">
                    <a:lumMod val="50000"/>
                  </a:schemeClr>
                </a:solidFill>
              </a:rPr>
              <a:t> </a:t>
            </a:r>
            <a:r>
              <a:rPr lang="en-US" sz="2100" dirty="0" err="1">
                <a:solidFill>
                  <a:schemeClr val="accent1">
                    <a:lumMod val="50000"/>
                  </a:schemeClr>
                </a:solidFill>
              </a:rPr>
              <a:t>kurum</a:t>
            </a:r>
            <a:r>
              <a:rPr lang="en-US" sz="2100" dirty="0">
                <a:solidFill>
                  <a:schemeClr val="accent1">
                    <a:lumMod val="50000"/>
                  </a:schemeClr>
                </a:solidFill>
              </a:rPr>
              <a:t> </a:t>
            </a:r>
            <a:r>
              <a:rPr lang="en-US" sz="2100" dirty="0" err="1">
                <a:solidFill>
                  <a:schemeClr val="accent1">
                    <a:lumMod val="50000"/>
                  </a:schemeClr>
                </a:solidFill>
              </a:rPr>
              <a:t>temsilcileri</a:t>
            </a:r>
            <a:r>
              <a:rPr lang="en-US" sz="2100" dirty="0">
                <a:solidFill>
                  <a:schemeClr val="accent1">
                    <a:lumMod val="50000"/>
                  </a:schemeClr>
                </a:solidFill>
              </a:rPr>
              <a:t> </a:t>
            </a:r>
            <a:r>
              <a:rPr lang="en-US" sz="2100" dirty="0" err="1">
                <a:solidFill>
                  <a:schemeClr val="accent1">
                    <a:lumMod val="50000"/>
                  </a:schemeClr>
                </a:solidFill>
              </a:rPr>
              <a:t>ve</a:t>
            </a:r>
            <a:r>
              <a:rPr lang="en-US" sz="2100" dirty="0">
                <a:solidFill>
                  <a:schemeClr val="accent1">
                    <a:lumMod val="50000"/>
                  </a:schemeClr>
                </a:solidFill>
              </a:rPr>
              <a:t> </a:t>
            </a:r>
            <a:r>
              <a:rPr lang="en-US" sz="2100" dirty="0" err="1">
                <a:solidFill>
                  <a:schemeClr val="accent1">
                    <a:lumMod val="50000"/>
                  </a:schemeClr>
                </a:solidFill>
              </a:rPr>
              <a:t>uzmanlar</a:t>
            </a:r>
            <a:r>
              <a:rPr lang="en-US" sz="2100" dirty="0">
                <a:solidFill>
                  <a:schemeClr val="accent1">
                    <a:lumMod val="50000"/>
                  </a:schemeClr>
                </a:solidFill>
              </a:rPr>
              <a:t> </a:t>
            </a:r>
            <a:r>
              <a:rPr lang="en-US" sz="2100" dirty="0" err="1">
                <a:solidFill>
                  <a:schemeClr val="accent1">
                    <a:lumMod val="50000"/>
                  </a:schemeClr>
                </a:solidFill>
              </a:rPr>
              <a:t>merkeze</a:t>
            </a:r>
            <a:r>
              <a:rPr lang="en-US" sz="2100" dirty="0">
                <a:solidFill>
                  <a:schemeClr val="accent1">
                    <a:lumMod val="50000"/>
                  </a:schemeClr>
                </a:solidFill>
              </a:rPr>
              <a:t> </a:t>
            </a:r>
            <a:r>
              <a:rPr lang="en-US" sz="2100" dirty="0" err="1">
                <a:solidFill>
                  <a:schemeClr val="accent1">
                    <a:lumMod val="50000"/>
                  </a:schemeClr>
                </a:solidFill>
              </a:rPr>
              <a:t>gelir</a:t>
            </a:r>
            <a:r>
              <a:rPr lang="en-US" sz="2100" dirty="0">
                <a:solidFill>
                  <a:schemeClr val="accent1">
                    <a:lumMod val="50000"/>
                  </a:schemeClr>
                </a:solidFill>
              </a:rPr>
              <a:t>, </a:t>
            </a:r>
            <a:r>
              <a:rPr lang="en-US" sz="2100" dirty="0" err="1">
                <a:solidFill>
                  <a:schemeClr val="accent1">
                    <a:lumMod val="50000"/>
                  </a:schemeClr>
                </a:solidFill>
              </a:rPr>
              <a:t>çocuğun</a:t>
            </a:r>
            <a:r>
              <a:rPr lang="en-US" sz="2100" dirty="0">
                <a:solidFill>
                  <a:schemeClr val="accent1">
                    <a:lumMod val="50000"/>
                  </a:schemeClr>
                </a:solidFill>
              </a:rPr>
              <a:t> </a:t>
            </a:r>
            <a:r>
              <a:rPr lang="en-US" sz="2100" dirty="0" err="1">
                <a:solidFill>
                  <a:schemeClr val="accent1">
                    <a:lumMod val="50000"/>
                  </a:schemeClr>
                </a:solidFill>
              </a:rPr>
              <a:t>muayene</a:t>
            </a:r>
            <a:r>
              <a:rPr lang="en-US" sz="2100" dirty="0">
                <a:solidFill>
                  <a:schemeClr val="accent1">
                    <a:lumMod val="50000"/>
                  </a:schemeClr>
                </a:solidFill>
              </a:rPr>
              <a:t> </a:t>
            </a:r>
            <a:r>
              <a:rPr lang="en-US" sz="2100" dirty="0" err="1">
                <a:solidFill>
                  <a:schemeClr val="accent1">
                    <a:lumMod val="50000"/>
                  </a:schemeClr>
                </a:solidFill>
              </a:rPr>
              <a:t>ve</a:t>
            </a:r>
            <a:r>
              <a:rPr lang="en-US" sz="2100" dirty="0">
                <a:solidFill>
                  <a:schemeClr val="accent1">
                    <a:lumMod val="50000"/>
                  </a:schemeClr>
                </a:solidFill>
              </a:rPr>
              <a:t> </a:t>
            </a:r>
            <a:r>
              <a:rPr lang="en-US" sz="2100" dirty="0" err="1">
                <a:solidFill>
                  <a:schemeClr val="accent1">
                    <a:lumMod val="50000"/>
                  </a:schemeClr>
                </a:solidFill>
              </a:rPr>
              <a:t>ifadesi</a:t>
            </a:r>
            <a:r>
              <a:rPr lang="en-US" sz="2100" dirty="0">
                <a:solidFill>
                  <a:schemeClr val="accent1">
                    <a:lumMod val="50000"/>
                  </a:schemeClr>
                </a:solidFill>
              </a:rPr>
              <a:t> </a:t>
            </a:r>
            <a:r>
              <a:rPr lang="en-US" sz="2100" dirty="0" err="1">
                <a:solidFill>
                  <a:schemeClr val="accent1">
                    <a:lumMod val="50000"/>
                  </a:schemeClr>
                </a:solidFill>
              </a:rPr>
              <a:t>sağlıklı</a:t>
            </a:r>
            <a:r>
              <a:rPr lang="en-US" sz="2100" dirty="0">
                <a:solidFill>
                  <a:schemeClr val="accent1">
                    <a:lumMod val="50000"/>
                  </a:schemeClr>
                </a:solidFill>
              </a:rPr>
              <a:t> </a:t>
            </a:r>
            <a:r>
              <a:rPr lang="en-US" sz="2100" dirty="0" err="1">
                <a:solidFill>
                  <a:schemeClr val="accent1">
                    <a:lumMod val="50000"/>
                  </a:schemeClr>
                </a:solidFill>
              </a:rPr>
              <a:t>ve</a:t>
            </a:r>
            <a:r>
              <a:rPr lang="en-US" sz="2100" dirty="0">
                <a:solidFill>
                  <a:schemeClr val="accent1">
                    <a:lumMod val="50000"/>
                  </a:schemeClr>
                </a:solidFill>
              </a:rPr>
              <a:t> </a:t>
            </a:r>
            <a:r>
              <a:rPr lang="en-US" sz="2100" dirty="0" err="1">
                <a:solidFill>
                  <a:schemeClr val="accent1">
                    <a:lumMod val="50000"/>
                  </a:schemeClr>
                </a:solidFill>
              </a:rPr>
              <a:t>güvenli</a:t>
            </a:r>
            <a:r>
              <a:rPr lang="en-US" sz="2100" dirty="0">
                <a:solidFill>
                  <a:schemeClr val="accent1">
                    <a:lumMod val="50000"/>
                  </a:schemeClr>
                </a:solidFill>
              </a:rPr>
              <a:t> </a:t>
            </a:r>
            <a:r>
              <a:rPr lang="en-US" sz="2100" dirty="0" err="1">
                <a:solidFill>
                  <a:schemeClr val="accent1">
                    <a:lumMod val="50000"/>
                  </a:schemeClr>
                </a:solidFill>
              </a:rPr>
              <a:t>bir</a:t>
            </a:r>
            <a:r>
              <a:rPr lang="en-US" sz="2100" dirty="0">
                <a:solidFill>
                  <a:schemeClr val="accent1">
                    <a:lumMod val="50000"/>
                  </a:schemeClr>
                </a:solidFill>
              </a:rPr>
              <a:t> </a:t>
            </a:r>
            <a:r>
              <a:rPr lang="en-US" sz="2100" dirty="0" err="1">
                <a:solidFill>
                  <a:schemeClr val="accent1">
                    <a:lumMod val="50000"/>
                  </a:schemeClr>
                </a:solidFill>
              </a:rPr>
              <a:t>şekilde</a:t>
            </a:r>
            <a:r>
              <a:rPr lang="en-US" sz="2100" dirty="0">
                <a:solidFill>
                  <a:schemeClr val="accent1">
                    <a:lumMod val="50000"/>
                  </a:schemeClr>
                </a:solidFill>
              </a:rPr>
              <a:t> </a:t>
            </a:r>
            <a:r>
              <a:rPr lang="en-US" sz="2100" dirty="0" err="1">
                <a:solidFill>
                  <a:schemeClr val="accent1">
                    <a:lumMod val="50000"/>
                  </a:schemeClr>
                </a:solidFill>
              </a:rPr>
              <a:t>bu</a:t>
            </a:r>
            <a:r>
              <a:rPr lang="en-US" sz="2100" dirty="0">
                <a:solidFill>
                  <a:schemeClr val="accent1">
                    <a:lumMod val="50000"/>
                  </a:schemeClr>
                </a:solidFill>
              </a:rPr>
              <a:t> </a:t>
            </a:r>
            <a:r>
              <a:rPr lang="en-US" sz="2100" dirty="0" err="1">
                <a:solidFill>
                  <a:schemeClr val="accent1">
                    <a:lumMod val="50000"/>
                  </a:schemeClr>
                </a:solidFill>
              </a:rPr>
              <a:t>merkezde</a:t>
            </a:r>
            <a:r>
              <a:rPr lang="en-US" sz="2100" dirty="0">
                <a:solidFill>
                  <a:schemeClr val="accent1">
                    <a:lumMod val="50000"/>
                  </a:schemeClr>
                </a:solidFill>
              </a:rPr>
              <a:t> </a:t>
            </a:r>
            <a:r>
              <a:rPr lang="en-US" sz="2100" dirty="0" err="1">
                <a:solidFill>
                  <a:schemeClr val="accent1">
                    <a:lumMod val="50000"/>
                  </a:schemeClr>
                </a:solidFill>
              </a:rPr>
              <a:t>alınır</a:t>
            </a:r>
            <a:r>
              <a:rPr lang="en-US" sz="2100" dirty="0">
                <a:solidFill>
                  <a:schemeClr val="accent1">
                    <a:lumMod val="50000"/>
                  </a:schemeClr>
                </a:solidFill>
              </a:rPr>
              <a:t>. </a:t>
            </a:r>
            <a:endParaRPr lang="tr-TR" sz="2100" dirty="0" smtClean="0">
              <a:solidFill>
                <a:schemeClr val="accent1">
                  <a:lumMod val="50000"/>
                </a:schemeClr>
              </a:solidFill>
            </a:endParaRPr>
          </a:p>
          <a:p>
            <a:pPr marL="342900" indent="-342900">
              <a:spcBef>
                <a:spcPts val="600"/>
              </a:spcBef>
              <a:spcAft>
                <a:spcPts val="600"/>
              </a:spcAft>
              <a:buFont typeface="Arial" panose="020B0604020202020204" pitchFamily="34" charset="0"/>
              <a:buChar char="•"/>
            </a:pPr>
            <a:r>
              <a:rPr lang="en-US" sz="2100" dirty="0" err="1" smtClean="0">
                <a:solidFill>
                  <a:schemeClr val="accent1">
                    <a:lumMod val="50000"/>
                  </a:schemeClr>
                </a:solidFill>
              </a:rPr>
              <a:t>Aile</a:t>
            </a:r>
            <a:r>
              <a:rPr lang="en-US" sz="2100" dirty="0" smtClean="0">
                <a:solidFill>
                  <a:schemeClr val="accent1">
                    <a:lumMod val="50000"/>
                  </a:schemeClr>
                </a:solidFill>
              </a:rPr>
              <a:t> </a:t>
            </a:r>
            <a:r>
              <a:rPr lang="en-US" sz="2100" dirty="0" err="1">
                <a:solidFill>
                  <a:schemeClr val="accent1">
                    <a:lumMod val="50000"/>
                  </a:schemeClr>
                </a:solidFill>
              </a:rPr>
              <a:t>görüşmeleri</a:t>
            </a:r>
            <a:r>
              <a:rPr lang="en-US" sz="2100" dirty="0">
                <a:solidFill>
                  <a:schemeClr val="accent1">
                    <a:lumMod val="50000"/>
                  </a:schemeClr>
                </a:solidFill>
              </a:rPr>
              <a:t> </a:t>
            </a:r>
            <a:r>
              <a:rPr lang="en-US" sz="2100" dirty="0" err="1">
                <a:solidFill>
                  <a:schemeClr val="accent1">
                    <a:lumMod val="50000"/>
                  </a:schemeClr>
                </a:solidFill>
              </a:rPr>
              <a:t>yapılır</a:t>
            </a:r>
            <a:r>
              <a:rPr lang="en-US" sz="2100" dirty="0">
                <a:solidFill>
                  <a:schemeClr val="accent1">
                    <a:lumMod val="50000"/>
                  </a:schemeClr>
                </a:solidFill>
              </a:rPr>
              <a:t>, </a:t>
            </a:r>
            <a:r>
              <a:rPr lang="en-US" sz="2100" dirty="0" err="1">
                <a:solidFill>
                  <a:schemeClr val="accent1">
                    <a:lumMod val="50000"/>
                  </a:schemeClr>
                </a:solidFill>
              </a:rPr>
              <a:t>çocuğun</a:t>
            </a:r>
            <a:r>
              <a:rPr lang="en-US" sz="2100" dirty="0">
                <a:solidFill>
                  <a:schemeClr val="accent1">
                    <a:lumMod val="50000"/>
                  </a:schemeClr>
                </a:solidFill>
              </a:rPr>
              <a:t> </a:t>
            </a:r>
            <a:r>
              <a:rPr lang="en-US" sz="2100" dirty="0" err="1">
                <a:solidFill>
                  <a:schemeClr val="accent1">
                    <a:lumMod val="50000"/>
                  </a:schemeClr>
                </a:solidFill>
              </a:rPr>
              <a:t>raporu</a:t>
            </a:r>
            <a:r>
              <a:rPr lang="en-US" sz="2100" dirty="0">
                <a:solidFill>
                  <a:schemeClr val="accent1">
                    <a:lumMod val="50000"/>
                  </a:schemeClr>
                </a:solidFill>
              </a:rPr>
              <a:t> </a:t>
            </a:r>
            <a:r>
              <a:rPr lang="en-US" sz="2100" dirty="0" err="1">
                <a:solidFill>
                  <a:schemeClr val="accent1">
                    <a:lumMod val="50000"/>
                  </a:schemeClr>
                </a:solidFill>
              </a:rPr>
              <a:t>hazırlanır</a:t>
            </a:r>
            <a:r>
              <a:rPr lang="en-US" sz="2100" dirty="0">
                <a:solidFill>
                  <a:schemeClr val="accent1">
                    <a:lumMod val="50000"/>
                  </a:schemeClr>
                </a:solidFill>
              </a:rPr>
              <a:t>. </a:t>
            </a:r>
            <a:r>
              <a:rPr lang="en-US" sz="2100" dirty="0" err="1">
                <a:solidFill>
                  <a:schemeClr val="accent1">
                    <a:lumMod val="50000"/>
                  </a:schemeClr>
                </a:solidFill>
              </a:rPr>
              <a:t>Gerekirse</a:t>
            </a:r>
            <a:r>
              <a:rPr lang="en-US" sz="2100" dirty="0">
                <a:solidFill>
                  <a:schemeClr val="accent1">
                    <a:lumMod val="50000"/>
                  </a:schemeClr>
                </a:solidFill>
              </a:rPr>
              <a:t> </a:t>
            </a:r>
            <a:r>
              <a:rPr lang="en-US" sz="2100" dirty="0" err="1">
                <a:solidFill>
                  <a:schemeClr val="accent1">
                    <a:lumMod val="50000"/>
                  </a:schemeClr>
                </a:solidFill>
              </a:rPr>
              <a:t>çocuk</a:t>
            </a:r>
            <a:r>
              <a:rPr lang="en-US" sz="2100" dirty="0">
                <a:solidFill>
                  <a:schemeClr val="accent1">
                    <a:lumMod val="50000"/>
                  </a:schemeClr>
                </a:solidFill>
              </a:rPr>
              <a:t> </a:t>
            </a:r>
            <a:r>
              <a:rPr lang="en-US" sz="2100" dirty="0" err="1">
                <a:solidFill>
                  <a:schemeClr val="accent1">
                    <a:lumMod val="50000"/>
                  </a:schemeClr>
                </a:solidFill>
              </a:rPr>
              <a:t>ve</a:t>
            </a:r>
            <a:r>
              <a:rPr lang="en-US" sz="2100" dirty="0">
                <a:solidFill>
                  <a:schemeClr val="accent1">
                    <a:lumMod val="50000"/>
                  </a:schemeClr>
                </a:solidFill>
              </a:rPr>
              <a:t> </a:t>
            </a:r>
            <a:r>
              <a:rPr lang="en-US" sz="2100" dirty="0" err="1">
                <a:solidFill>
                  <a:schemeClr val="accent1">
                    <a:lumMod val="50000"/>
                  </a:schemeClr>
                </a:solidFill>
              </a:rPr>
              <a:t>ailesinin</a:t>
            </a:r>
            <a:r>
              <a:rPr lang="en-US" sz="2100" dirty="0">
                <a:solidFill>
                  <a:schemeClr val="accent1">
                    <a:lumMod val="50000"/>
                  </a:schemeClr>
                </a:solidFill>
              </a:rPr>
              <a:t> </a:t>
            </a:r>
            <a:r>
              <a:rPr lang="en-US" sz="2100" dirty="0" err="1">
                <a:solidFill>
                  <a:schemeClr val="accent1">
                    <a:lumMod val="50000"/>
                  </a:schemeClr>
                </a:solidFill>
              </a:rPr>
              <a:t>güvenliği</a:t>
            </a:r>
            <a:r>
              <a:rPr lang="en-US" sz="2100" dirty="0">
                <a:solidFill>
                  <a:schemeClr val="accent1">
                    <a:lumMod val="50000"/>
                  </a:schemeClr>
                </a:solidFill>
              </a:rPr>
              <a:t> </a:t>
            </a:r>
            <a:r>
              <a:rPr lang="en-US" sz="2100" dirty="0" err="1">
                <a:solidFill>
                  <a:schemeClr val="accent1">
                    <a:lumMod val="50000"/>
                  </a:schemeClr>
                </a:solidFill>
              </a:rPr>
              <a:t>sağlanana</a:t>
            </a:r>
            <a:r>
              <a:rPr lang="en-US" sz="2100" dirty="0">
                <a:solidFill>
                  <a:schemeClr val="accent1">
                    <a:lumMod val="50000"/>
                  </a:schemeClr>
                </a:solidFill>
              </a:rPr>
              <a:t> </a:t>
            </a:r>
            <a:r>
              <a:rPr lang="en-US" sz="2100" dirty="0" err="1">
                <a:solidFill>
                  <a:schemeClr val="accent1">
                    <a:lumMod val="50000"/>
                  </a:schemeClr>
                </a:solidFill>
              </a:rPr>
              <a:t>kadar</a:t>
            </a:r>
            <a:r>
              <a:rPr lang="en-US" sz="2100" dirty="0">
                <a:solidFill>
                  <a:schemeClr val="accent1">
                    <a:lumMod val="50000"/>
                  </a:schemeClr>
                </a:solidFill>
              </a:rPr>
              <a:t> </a:t>
            </a:r>
            <a:r>
              <a:rPr lang="en-US" sz="2100" dirty="0" err="1">
                <a:solidFill>
                  <a:schemeClr val="accent1">
                    <a:lumMod val="50000"/>
                  </a:schemeClr>
                </a:solidFill>
              </a:rPr>
              <a:t>kısa</a:t>
            </a:r>
            <a:r>
              <a:rPr lang="en-US" sz="2100" dirty="0">
                <a:solidFill>
                  <a:schemeClr val="accent1">
                    <a:lumMod val="50000"/>
                  </a:schemeClr>
                </a:solidFill>
              </a:rPr>
              <a:t> </a:t>
            </a:r>
            <a:r>
              <a:rPr lang="en-US" sz="2100" dirty="0" err="1">
                <a:solidFill>
                  <a:schemeClr val="accent1">
                    <a:lumMod val="50000"/>
                  </a:schemeClr>
                </a:solidFill>
              </a:rPr>
              <a:t>bir</a:t>
            </a:r>
            <a:r>
              <a:rPr lang="en-US" sz="2100" dirty="0">
                <a:solidFill>
                  <a:schemeClr val="accent1">
                    <a:lumMod val="50000"/>
                  </a:schemeClr>
                </a:solidFill>
              </a:rPr>
              <a:t> </a:t>
            </a:r>
            <a:r>
              <a:rPr lang="en-US" sz="2100" dirty="0" err="1">
                <a:solidFill>
                  <a:schemeClr val="accent1">
                    <a:lumMod val="50000"/>
                  </a:schemeClr>
                </a:solidFill>
              </a:rPr>
              <a:t>süre</a:t>
            </a:r>
            <a:r>
              <a:rPr lang="en-US" sz="2100" dirty="0">
                <a:solidFill>
                  <a:schemeClr val="accent1">
                    <a:lumMod val="50000"/>
                  </a:schemeClr>
                </a:solidFill>
              </a:rPr>
              <a:t> </a:t>
            </a:r>
            <a:r>
              <a:rPr lang="en-US" sz="2100" dirty="0" err="1">
                <a:solidFill>
                  <a:schemeClr val="accent1">
                    <a:lumMod val="50000"/>
                  </a:schemeClr>
                </a:solidFill>
              </a:rPr>
              <a:t>bu</a:t>
            </a:r>
            <a:r>
              <a:rPr lang="en-US" sz="2100" dirty="0">
                <a:solidFill>
                  <a:schemeClr val="accent1">
                    <a:lumMod val="50000"/>
                  </a:schemeClr>
                </a:solidFill>
              </a:rPr>
              <a:t> </a:t>
            </a:r>
            <a:r>
              <a:rPr lang="en-US" sz="2100" dirty="0" err="1">
                <a:solidFill>
                  <a:schemeClr val="accent1">
                    <a:lumMod val="50000"/>
                  </a:schemeClr>
                </a:solidFill>
              </a:rPr>
              <a:t>merkezde</a:t>
            </a:r>
            <a:r>
              <a:rPr lang="en-US" sz="2100" dirty="0">
                <a:solidFill>
                  <a:schemeClr val="accent1">
                    <a:lumMod val="50000"/>
                  </a:schemeClr>
                </a:solidFill>
              </a:rPr>
              <a:t> </a:t>
            </a:r>
            <a:r>
              <a:rPr lang="en-US" sz="2100" dirty="0" err="1">
                <a:solidFill>
                  <a:schemeClr val="accent1">
                    <a:lumMod val="50000"/>
                  </a:schemeClr>
                </a:solidFill>
              </a:rPr>
              <a:t>konaklayabilir</a:t>
            </a:r>
            <a:r>
              <a:rPr lang="en-US" sz="2100" dirty="0">
                <a:solidFill>
                  <a:schemeClr val="accent1">
                    <a:lumMod val="50000"/>
                  </a:schemeClr>
                </a:solidFill>
              </a:rPr>
              <a:t>. </a:t>
            </a:r>
            <a:endParaRPr lang="tr-TR" sz="2100" dirty="0" smtClean="0">
              <a:solidFill>
                <a:schemeClr val="accent1">
                  <a:lumMod val="50000"/>
                </a:schemeClr>
              </a:solidFill>
            </a:endParaRPr>
          </a:p>
          <a:p>
            <a:pPr marL="342900" indent="-342900">
              <a:spcBef>
                <a:spcPts val="600"/>
              </a:spcBef>
              <a:spcAft>
                <a:spcPts val="600"/>
              </a:spcAft>
              <a:buFont typeface="Arial" panose="020B0604020202020204" pitchFamily="34" charset="0"/>
              <a:buChar char="•"/>
            </a:pPr>
            <a:r>
              <a:rPr lang="en-US" sz="2100" dirty="0" smtClean="0">
                <a:solidFill>
                  <a:schemeClr val="accent1">
                    <a:lumMod val="50000"/>
                  </a:schemeClr>
                </a:solidFill>
              </a:rPr>
              <a:t> </a:t>
            </a:r>
            <a:r>
              <a:rPr lang="en-US" sz="2100" dirty="0">
                <a:solidFill>
                  <a:schemeClr val="accent1">
                    <a:lumMod val="50000"/>
                  </a:schemeClr>
                </a:solidFill>
              </a:rPr>
              <a:t>7gün/24 </a:t>
            </a:r>
            <a:r>
              <a:rPr lang="en-US" sz="2100" dirty="0" err="1">
                <a:solidFill>
                  <a:schemeClr val="accent1">
                    <a:lumMod val="50000"/>
                  </a:schemeClr>
                </a:solidFill>
              </a:rPr>
              <a:t>saat</a:t>
            </a:r>
            <a:r>
              <a:rPr lang="en-US" sz="2100" dirty="0">
                <a:solidFill>
                  <a:schemeClr val="accent1">
                    <a:lumMod val="50000"/>
                  </a:schemeClr>
                </a:solidFill>
              </a:rPr>
              <a:t> </a:t>
            </a:r>
            <a:r>
              <a:rPr lang="en-US" sz="2100" dirty="0" err="1">
                <a:solidFill>
                  <a:schemeClr val="accent1">
                    <a:lumMod val="50000"/>
                  </a:schemeClr>
                </a:solidFill>
              </a:rPr>
              <a:t>hizmet</a:t>
            </a:r>
            <a:r>
              <a:rPr lang="en-US" sz="2100" dirty="0">
                <a:solidFill>
                  <a:schemeClr val="accent1">
                    <a:lumMod val="50000"/>
                  </a:schemeClr>
                </a:solidFill>
              </a:rPr>
              <a:t> </a:t>
            </a:r>
            <a:r>
              <a:rPr lang="en-US" sz="2100" dirty="0" err="1">
                <a:solidFill>
                  <a:schemeClr val="accent1">
                    <a:lumMod val="50000"/>
                  </a:schemeClr>
                </a:solidFill>
              </a:rPr>
              <a:t>verilmektedir</a:t>
            </a:r>
            <a:r>
              <a:rPr lang="en-US" sz="2100" dirty="0">
                <a:solidFill>
                  <a:schemeClr val="accent1">
                    <a:lumMod val="50000"/>
                  </a:schemeClr>
                </a:solidFill>
              </a:rPr>
              <a:t>. Bu </a:t>
            </a:r>
            <a:r>
              <a:rPr lang="en-US" sz="2100" dirty="0" err="1">
                <a:solidFill>
                  <a:schemeClr val="accent1">
                    <a:lumMod val="50000"/>
                  </a:schemeClr>
                </a:solidFill>
              </a:rPr>
              <a:t>merkez</a:t>
            </a:r>
            <a:r>
              <a:rPr lang="en-US" sz="2100" dirty="0">
                <a:solidFill>
                  <a:schemeClr val="accent1">
                    <a:lumMod val="50000"/>
                  </a:schemeClr>
                </a:solidFill>
              </a:rPr>
              <a:t> </a:t>
            </a:r>
            <a:r>
              <a:rPr lang="en-US" sz="2100" dirty="0" err="1">
                <a:solidFill>
                  <a:schemeClr val="accent1">
                    <a:lumMod val="50000"/>
                  </a:schemeClr>
                </a:solidFill>
              </a:rPr>
              <a:t>sayesinde</a:t>
            </a:r>
            <a:r>
              <a:rPr lang="en-US" sz="2100" dirty="0">
                <a:solidFill>
                  <a:schemeClr val="accent1">
                    <a:lumMod val="50000"/>
                  </a:schemeClr>
                </a:solidFill>
              </a:rPr>
              <a:t> </a:t>
            </a:r>
            <a:r>
              <a:rPr lang="en-US" sz="2100" dirty="0" err="1">
                <a:solidFill>
                  <a:schemeClr val="accent1">
                    <a:lumMod val="50000"/>
                  </a:schemeClr>
                </a:solidFill>
              </a:rPr>
              <a:t>çocuk</a:t>
            </a:r>
            <a:r>
              <a:rPr lang="en-US" sz="2100" dirty="0">
                <a:solidFill>
                  <a:schemeClr val="accent1">
                    <a:lumMod val="50000"/>
                  </a:schemeClr>
                </a:solidFill>
              </a:rPr>
              <a:t> </a:t>
            </a:r>
            <a:r>
              <a:rPr lang="en-US" sz="2100" dirty="0" err="1">
                <a:solidFill>
                  <a:schemeClr val="accent1">
                    <a:lumMod val="50000"/>
                  </a:schemeClr>
                </a:solidFill>
              </a:rPr>
              <a:t>yaşadığı</a:t>
            </a:r>
            <a:r>
              <a:rPr lang="en-US" sz="2100" dirty="0">
                <a:solidFill>
                  <a:schemeClr val="accent1">
                    <a:lumMod val="50000"/>
                  </a:schemeClr>
                </a:solidFill>
              </a:rPr>
              <a:t> </a:t>
            </a:r>
            <a:r>
              <a:rPr lang="en-US" sz="2100" dirty="0" err="1">
                <a:solidFill>
                  <a:schemeClr val="accent1">
                    <a:lumMod val="50000"/>
                  </a:schemeClr>
                </a:solidFill>
              </a:rPr>
              <a:t>kötü</a:t>
            </a:r>
            <a:r>
              <a:rPr lang="en-US" sz="2100" dirty="0">
                <a:solidFill>
                  <a:schemeClr val="accent1">
                    <a:lumMod val="50000"/>
                  </a:schemeClr>
                </a:solidFill>
              </a:rPr>
              <a:t> </a:t>
            </a:r>
            <a:r>
              <a:rPr lang="en-US" sz="2100" dirty="0" err="1">
                <a:solidFill>
                  <a:schemeClr val="accent1">
                    <a:lumMod val="50000"/>
                  </a:schemeClr>
                </a:solidFill>
              </a:rPr>
              <a:t>olay</a:t>
            </a:r>
            <a:r>
              <a:rPr lang="en-US" sz="2100" dirty="0">
                <a:solidFill>
                  <a:schemeClr val="accent1">
                    <a:lumMod val="50000"/>
                  </a:schemeClr>
                </a:solidFill>
              </a:rPr>
              <a:t> </a:t>
            </a:r>
            <a:r>
              <a:rPr lang="en-US" sz="2100" dirty="0" err="1">
                <a:solidFill>
                  <a:schemeClr val="accent1">
                    <a:lumMod val="50000"/>
                  </a:schemeClr>
                </a:solidFill>
              </a:rPr>
              <a:t>sonrası</a:t>
            </a:r>
            <a:r>
              <a:rPr lang="en-US" sz="2100" dirty="0">
                <a:solidFill>
                  <a:schemeClr val="accent1">
                    <a:lumMod val="50000"/>
                  </a:schemeClr>
                </a:solidFill>
              </a:rPr>
              <a:t> </a:t>
            </a:r>
            <a:r>
              <a:rPr lang="en-US" sz="2100" dirty="0" err="1">
                <a:solidFill>
                  <a:schemeClr val="accent1">
                    <a:lumMod val="50000"/>
                  </a:schemeClr>
                </a:solidFill>
              </a:rPr>
              <a:t>kurum</a:t>
            </a:r>
            <a:r>
              <a:rPr lang="en-US" sz="2100" dirty="0">
                <a:solidFill>
                  <a:schemeClr val="accent1">
                    <a:lumMod val="50000"/>
                  </a:schemeClr>
                </a:solidFill>
              </a:rPr>
              <a:t> </a:t>
            </a:r>
            <a:r>
              <a:rPr lang="en-US" sz="2100" dirty="0" err="1">
                <a:solidFill>
                  <a:schemeClr val="accent1">
                    <a:lumMod val="50000"/>
                  </a:schemeClr>
                </a:solidFill>
              </a:rPr>
              <a:t>kurum</a:t>
            </a:r>
            <a:r>
              <a:rPr lang="en-US" sz="2100" dirty="0">
                <a:solidFill>
                  <a:schemeClr val="accent1">
                    <a:lumMod val="50000"/>
                  </a:schemeClr>
                </a:solidFill>
              </a:rPr>
              <a:t> </a:t>
            </a:r>
            <a:r>
              <a:rPr lang="en-US" sz="2100" dirty="0" err="1">
                <a:solidFill>
                  <a:schemeClr val="accent1">
                    <a:lumMod val="50000"/>
                  </a:schemeClr>
                </a:solidFill>
              </a:rPr>
              <a:t>gezmemiş</a:t>
            </a:r>
            <a:r>
              <a:rPr lang="en-US" sz="2100" dirty="0">
                <a:solidFill>
                  <a:schemeClr val="accent1">
                    <a:lumMod val="50000"/>
                  </a:schemeClr>
                </a:solidFill>
              </a:rPr>
              <a:t>, </a:t>
            </a:r>
            <a:r>
              <a:rPr lang="en-US" sz="2100" dirty="0" err="1">
                <a:solidFill>
                  <a:schemeClr val="accent1">
                    <a:lumMod val="50000"/>
                  </a:schemeClr>
                </a:solidFill>
              </a:rPr>
              <a:t>ifadesini</a:t>
            </a:r>
            <a:r>
              <a:rPr lang="en-US" sz="2100" dirty="0">
                <a:solidFill>
                  <a:schemeClr val="accent1">
                    <a:lumMod val="50000"/>
                  </a:schemeClr>
                </a:solidFill>
              </a:rPr>
              <a:t> </a:t>
            </a:r>
            <a:r>
              <a:rPr lang="en-US" sz="2100" dirty="0" err="1">
                <a:solidFill>
                  <a:schemeClr val="accent1">
                    <a:lumMod val="50000"/>
                  </a:schemeClr>
                </a:solidFill>
              </a:rPr>
              <a:t>defalarca</a:t>
            </a:r>
            <a:r>
              <a:rPr lang="en-US" sz="2100" dirty="0">
                <a:solidFill>
                  <a:schemeClr val="accent1">
                    <a:lumMod val="50000"/>
                  </a:schemeClr>
                </a:solidFill>
              </a:rPr>
              <a:t> </a:t>
            </a:r>
            <a:r>
              <a:rPr lang="en-US" sz="2100" dirty="0" err="1">
                <a:solidFill>
                  <a:schemeClr val="accent1">
                    <a:lumMod val="50000"/>
                  </a:schemeClr>
                </a:solidFill>
              </a:rPr>
              <a:t>vermemiş</a:t>
            </a:r>
            <a:r>
              <a:rPr lang="en-US" sz="2100" dirty="0">
                <a:solidFill>
                  <a:schemeClr val="accent1">
                    <a:lumMod val="50000"/>
                  </a:schemeClr>
                </a:solidFill>
              </a:rPr>
              <a:t> </a:t>
            </a:r>
            <a:r>
              <a:rPr lang="en-US" sz="2100" dirty="0" err="1">
                <a:solidFill>
                  <a:schemeClr val="accent1">
                    <a:lumMod val="50000"/>
                  </a:schemeClr>
                </a:solidFill>
              </a:rPr>
              <a:t>ve</a:t>
            </a:r>
            <a:r>
              <a:rPr lang="en-US" sz="2100" dirty="0">
                <a:solidFill>
                  <a:schemeClr val="accent1">
                    <a:lumMod val="50000"/>
                  </a:schemeClr>
                </a:solidFill>
              </a:rPr>
              <a:t> </a:t>
            </a:r>
            <a:r>
              <a:rPr lang="en-US" sz="2100" dirty="0" err="1">
                <a:solidFill>
                  <a:schemeClr val="accent1">
                    <a:lumMod val="50000"/>
                  </a:schemeClr>
                </a:solidFill>
              </a:rPr>
              <a:t>böylece</a:t>
            </a:r>
            <a:r>
              <a:rPr lang="en-US" sz="2100" dirty="0">
                <a:solidFill>
                  <a:schemeClr val="accent1">
                    <a:lumMod val="50000"/>
                  </a:schemeClr>
                </a:solidFill>
              </a:rPr>
              <a:t> </a:t>
            </a:r>
            <a:r>
              <a:rPr lang="en-US" sz="2100" dirty="0" err="1">
                <a:solidFill>
                  <a:schemeClr val="accent1">
                    <a:lumMod val="50000"/>
                  </a:schemeClr>
                </a:solidFill>
              </a:rPr>
              <a:t>daha</a:t>
            </a:r>
            <a:r>
              <a:rPr lang="en-US" sz="2100" dirty="0">
                <a:solidFill>
                  <a:schemeClr val="accent1">
                    <a:lumMod val="50000"/>
                  </a:schemeClr>
                </a:solidFill>
              </a:rPr>
              <a:t> </a:t>
            </a:r>
            <a:r>
              <a:rPr lang="en-US" sz="2100" dirty="0" err="1">
                <a:solidFill>
                  <a:schemeClr val="accent1">
                    <a:lumMod val="50000"/>
                  </a:schemeClr>
                </a:solidFill>
              </a:rPr>
              <a:t>fazla</a:t>
            </a:r>
            <a:r>
              <a:rPr lang="en-US" sz="2100" dirty="0">
                <a:solidFill>
                  <a:schemeClr val="accent1">
                    <a:lumMod val="50000"/>
                  </a:schemeClr>
                </a:solidFill>
              </a:rPr>
              <a:t> </a:t>
            </a:r>
            <a:r>
              <a:rPr lang="en-US" sz="2100" dirty="0" err="1">
                <a:solidFill>
                  <a:schemeClr val="accent1">
                    <a:lumMod val="50000"/>
                  </a:schemeClr>
                </a:solidFill>
              </a:rPr>
              <a:t>örselenmemiş</a:t>
            </a:r>
            <a:r>
              <a:rPr lang="en-US" sz="2100" dirty="0">
                <a:solidFill>
                  <a:schemeClr val="accent1">
                    <a:lumMod val="50000"/>
                  </a:schemeClr>
                </a:solidFill>
              </a:rPr>
              <a:t> </a:t>
            </a:r>
            <a:r>
              <a:rPr lang="en-US" sz="2100" dirty="0" err="1">
                <a:solidFill>
                  <a:schemeClr val="accent1">
                    <a:lumMod val="50000"/>
                  </a:schemeClr>
                </a:solidFill>
              </a:rPr>
              <a:t>olur</a:t>
            </a:r>
            <a:r>
              <a:rPr lang="en-US" sz="2100" dirty="0">
                <a:solidFill>
                  <a:schemeClr val="accent1">
                    <a:lumMod val="50000"/>
                  </a:schemeClr>
                </a:solidFill>
              </a:rPr>
              <a:t>.</a:t>
            </a:r>
          </a:p>
        </p:txBody>
      </p:sp>
    </p:spTree>
    <p:extLst>
      <p:ext uri="{BB962C8B-B14F-4D97-AF65-F5344CB8AC3E}">
        <p14:creationId xmlns:p14="http://schemas.microsoft.com/office/powerpoint/2010/main" val="293156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49164DF-517C-2446-8A66-0CB021108589}"/>
              </a:ext>
            </a:extLst>
          </p:cNvPr>
          <p:cNvSpPr txBox="1"/>
          <p:nvPr/>
        </p:nvSpPr>
        <p:spPr>
          <a:xfrm>
            <a:off x="1480457" y="2544724"/>
            <a:ext cx="9521527"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accent1">
                    <a:lumMod val="50000"/>
                  </a:schemeClr>
                </a:solidFill>
              </a:rPr>
              <a:t>İNSAN </a:t>
            </a:r>
            <a:r>
              <a:rPr lang="en-US" sz="2000" dirty="0">
                <a:solidFill>
                  <a:schemeClr val="accent1">
                    <a:lumMod val="50000"/>
                  </a:schemeClr>
                </a:solidFill>
              </a:rPr>
              <a:t>TİCARETİ   (</a:t>
            </a:r>
            <a:r>
              <a:rPr lang="en-US" sz="2000" dirty="0" err="1">
                <a:solidFill>
                  <a:schemeClr val="accent1">
                    <a:lumMod val="50000"/>
                  </a:schemeClr>
                </a:solidFill>
              </a:rPr>
              <a:t>Madde</a:t>
            </a:r>
            <a:r>
              <a:rPr lang="en-US" sz="2000" dirty="0">
                <a:solidFill>
                  <a:schemeClr val="accent1">
                    <a:lumMod val="50000"/>
                  </a:schemeClr>
                </a:solidFill>
              </a:rPr>
              <a:t> 80)</a:t>
            </a:r>
          </a:p>
          <a:p>
            <a:pPr marL="342900" indent="-342900">
              <a:buFont typeface="Arial" panose="020B0604020202020204" pitchFamily="34" charset="0"/>
              <a:buChar char="•"/>
            </a:pPr>
            <a:r>
              <a:rPr lang="en-US" sz="2000" dirty="0" smtClean="0">
                <a:solidFill>
                  <a:schemeClr val="accent1">
                    <a:lumMod val="50000"/>
                  </a:schemeClr>
                </a:solidFill>
              </a:rPr>
              <a:t>İŞKENCE   </a:t>
            </a:r>
            <a:r>
              <a:rPr lang="en-US" sz="2000" dirty="0">
                <a:solidFill>
                  <a:schemeClr val="accent1">
                    <a:lumMod val="50000"/>
                  </a:schemeClr>
                </a:solidFill>
              </a:rPr>
              <a:t>(</a:t>
            </a:r>
            <a:r>
              <a:rPr lang="en-US" sz="2000" dirty="0" err="1">
                <a:solidFill>
                  <a:schemeClr val="accent1">
                    <a:lumMod val="50000"/>
                  </a:schemeClr>
                </a:solidFill>
              </a:rPr>
              <a:t>Madde</a:t>
            </a:r>
            <a:r>
              <a:rPr lang="en-US" sz="2000" dirty="0">
                <a:solidFill>
                  <a:schemeClr val="accent1">
                    <a:lumMod val="50000"/>
                  </a:schemeClr>
                </a:solidFill>
              </a:rPr>
              <a:t> 94)</a:t>
            </a:r>
          </a:p>
          <a:p>
            <a:pPr marL="342900" indent="-342900">
              <a:buFont typeface="Arial" panose="020B0604020202020204" pitchFamily="34" charset="0"/>
              <a:buChar char="•"/>
            </a:pPr>
            <a:r>
              <a:rPr lang="en-US" sz="2000" dirty="0" smtClean="0">
                <a:solidFill>
                  <a:schemeClr val="accent1">
                    <a:lumMod val="50000"/>
                  </a:schemeClr>
                </a:solidFill>
              </a:rPr>
              <a:t>EZİYET   </a:t>
            </a:r>
            <a:r>
              <a:rPr lang="en-US" sz="2000" dirty="0">
                <a:solidFill>
                  <a:schemeClr val="accent1">
                    <a:lumMod val="50000"/>
                  </a:schemeClr>
                </a:solidFill>
              </a:rPr>
              <a:t>(</a:t>
            </a:r>
            <a:r>
              <a:rPr lang="en-US" sz="2000" dirty="0" err="1">
                <a:solidFill>
                  <a:schemeClr val="accent1">
                    <a:lumMod val="50000"/>
                  </a:schemeClr>
                </a:solidFill>
              </a:rPr>
              <a:t>Madde</a:t>
            </a:r>
            <a:r>
              <a:rPr lang="en-US" sz="2000" dirty="0">
                <a:solidFill>
                  <a:schemeClr val="accent1">
                    <a:lumMod val="50000"/>
                  </a:schemeClr>
                </a:solidFill>
              </a:rPr>
              <a:t> 96)</a:t>
            </a:r>
          </a:p>
          <a:p>
            <a:pPr marL="342900" indent="-342900">
              <a:buFont typeface="Arial" panose="020B0604020202020204" pitchFamily="34" charset="0"/>
              <a:buChar char="•"/>
            </a:pPr>
            <a:r>
              <a:rPr lang="en-US" sz="2000" dirty="0" smtClean="0">
                <a:solidFill>
                  <a:schemeClr val="accent1">
                    <a:lumMod val="50000"/>
                  </a:schemeClr>
                </a:solidFill>
              </a:rPr>
              <a:t>TERK    </a:t>
            </a:r>
            <a:r>
              <a:rPr lang="en-US" sz="2000" dirty="0">
                <a:solidFill>
                  <a:schemeClr val="accent1">
                    <a:lumMod val="50000"/>
                  </a:schemeClr>
                </a:solidFill>
              </a:rPr>
              <a:t>(</a:t>
            </a:r>
            <a:r>
              <a:rPr lang="en-US" sz="2000" dirty="0" err="1">
                <a:solidFill>
                  <a:schemeClr val="accent1">
                    <a:lumMod val="50000"/>
                  </a:schemeClr>
                </a:solidFill>
              </a:rPr>
              <a:t>Madde</a:t>
            </a:r>
            <a:r>
              <a:rPr lang="en-US" sz="2000" dirty="0">
                <a:solidFill>
                  <a:schemeClr val="accent1">
                    <a:lumMod val="50000"/>
                  </a:schemeClr>
                </a:solidFill>
              </a:rPr>
              <a:t> 97)</a:t>
            </a:r>
          </a:p>
          <a:p>
            <a:pPr marL="342900" indent="-342900">
              <a:buFont typeface="Arial" panose="020B0604020202020204" pitchFamily="34" charset="0"/>
              <a:buChar char="•"/>
            </a:pPr>
            <a:r>
              <a:rPr lang="en-US" sz="2000" dirty="0" smtClean="0">
                <a:solidFill>
                  <a:schemeClr val="accent1">
                    <a:lumMod val="50000"/>
                  </a:schemeClr>
                </a:solidFill>
              </a:rPr>
              <a:t>YARDIM </a:t>
            </a:r>
            <a:r>
              <a:rPr lang="en-US" sz="2000" dirty="0">
                <a:solidFill>
                  <a:schemeClr val="accent1">
                    <a:lumMod val="50000"/>
                  </a:schemeClr>
                </a:solidFill>
              </a:rPr>
              <a:t>VEYA BİLDİRİM YÜKÜMLÜLÜĞÜNÜN YERİNE GETİRİLMEMESİ (</a:t>
            </a:r>
            <a:r>
              <a:rPr lang="en-US" sz="2000" dirty="0" err="1">
                <a:solidFill>
                  <a:schemeClr val="accent1">
                    <a:lumMod val="50000"/>
                  </a:schemeClr>
                </a:solidFill>
              </a:rPr>
              <a:t>Madde</a:t>
            </a:r>
            <a:r>
              <a:rPr lang="en-US" sz="2000" dirty="0">
                <a:solidFill>
                  <a:schemeClr val="accent1">
                    <a:lumMod val="50000"/>
                  </a:schemeClr>
                </a:solidFill>
              </a:rPr>
              <a:t> 98) </a:t>
            </a:r>
          </a:p>
          <a:p>
            <a:pPr marL="342900" indent="-342900">
              <a:buFont typeface="Arial" panose="020B0604020202020204" pitchFamily="34" charset="0"/>
              <a:buChar char="•"/>
            </a:pPr>
            <a:r>
              <a:rPr lang="en-US" sz="2000" dirty="0" smtClean="0">
                <a:solidFill>
                  <a:schemeClr val="accent1">
                    <a:lumMod val="50000"/>
                  </a:schemeClr>
                </a:solidFill>
              </a:rPr>
              <a:t>ÇOCUKLARIN </a:t>
            </a:r>
            <a:r>
              <a:rPr lang="en-US" sz="2000" dirty="0">
                <a:solidFill>
                  <a:schemeClr val="accent1">
                    <a:lumMod val="50000"/>
                  </a:schemeClr>
                </a:solidFill>
              </a:rPr>
              <a:t>CİNSEL İSTİSMARI  (</a:t>
            </a:r>
            <a:r>
              <a:rPr lang="en-US" sz="2000" dirty="0" err="1">
                <a:solidFill>
                  <a:schemeClr val="accent1">
                    <a:lumMod val="50000"/>
                  </a:schemeClr>
                </a:solidFill>
              </a:rPr>
              <a:t>Madde</a:t>
            </a:r>
            <a:r>
              <a:rPr lang="en-US" sz="2000" dirty="0">
                <a:solidFill>
                  <a:schemeClr val="accent1">
                    <a:lumMod val="50000"/>
                  </a:schemeClr>
                </a:solidFill>
              </a:rPr>
              <a:t> 103)</a:t>
            </a:r>
          </a:p>
          <a:p>
            <a:pPr marL="342900" indent="-342900">
              <a:buFont typeface="Arial" panose="020B0604020202020204" pitchFamily="34" charset="0"/>
              <a:buChar char="•"/>
            </a:pPr>
            <a:r>
              <a:rPr lang="en-US" sz="2000" dirty="0" smtClean="0">
                <a:solidFill>
                  <a:schemeClr val="accent1">
                    <a:lumMod val="50000"/>
                  </a:schemeClr>
                </a:solidFill>
              </a:rPr>
              <a:t>REŞİT </a:t>
            </a:r>
            <a:r>
              <a:rPr lang="en-US" sz="2000" dirty="0">
                <a:solidFill>
                  <a:schemeClr val="accent1">
                    <a:lumMod val="50000"/>
                  </a:schemeClr>
                </a:solidFill>
              </a:rPr>
              <a:t>OLMAYANLA CİNSEL İLİŞKİ  (</a:t>
            </a:r>
            <a:r>
              <a:rPr lang="en-US" sz="2000" dirty="0" err="1">
                <a:solidFill>
                  <a:schemeClr val="accent1">
                    <a:lumMod val="50000"/>
                  </a:schemeClr>
                </a:solidFill>
              </a:rPr>
              <a:t>Madde</a:t>
            </a:r>
            <a:r>
              <a:rPr lang="en-US" sz="2000" dirty="0">
                <a:solidFill>
                  <a:schemeClr val="accent1">
                    <a:lumMod val="50000"/>
                  </a:schemeClr>
                </a:solidFill>
              </a:rPr>
              <a:t> 104)</a:t>
            </a:r>
          </a:p>
          <a:p>
            <a:pPr marL="342900" indent="-342900">
              <a:buFont typeface="Arial" panose="020B0604020202020204" pitchFamily="34" charset="0"/>
              <a:buChar char="•"/>
            </a:pPr>
            <a:r>
              <a:rPr lang="en-US" sz="2000" dirty="0" smtClean="0">
                <a:solidFill>
                  <a:schemeClr val="accent1">
                    <a:lumMod val="50000"/>
                  </a:schemeClr>
                </a:solidFill>
              </a:rPr>
              <a:t>CİNSEL </a:t>
            </a:r>
            <a:r>
              <a:rPr lang="en-US" sz="2000" dirty="0">
                <a:solidFill>
                  <a:schemeClr val="accent1">
                    <a:lumMod val="50000"/>
                  </a:schemeClr>
                </a:solidFill>
              </a:rPr>
              <a:t>TACİZ  (</a:t>
            </a:r>
            <a:r>
              <a:rPr lang="en-US" sz="2000" dirty="0" err="1">
                <a:solidFill>
                  <a:schemeClr val="accent1">
                    <a:lumMod val="50000"/>
                  </a:schemeClr>
                </a:solidFill>
              </a:rPr>
              <a:t>Madde</a:t>
            </a:r>
            <a:r>
              <a:rPr lang="en-US" sz="2000" dirty="0">
                <a:solidFill>
                  <a:schemeClr val="accent1">
                    <a:lumMod val="50000"/>
                  </a:schemeClr>
                </a:solidFill>
              </a:rPr>
              <a:t> 105) </a:t>
            </a:r>
          </a:p>
          <a:p>
            <a:pPr marL="342900" indent="-342900">
              <a:buFont typeface="Arial" panose="020B0604020202020204" pitchFamily="34" charset="0"/>
              <a:buChar char="•"/>
            </a:pPr>
            <a:r>
              <a:rPr lang="en-US" sz="2000" dirty="0" smtClean="0">
                <a:solidFill>
                  <a:schemeClr val="accent1">
                    <a:lumMod val="50000"/>
                  </a:schemeClr>
                </a:solidFill>
              </a:rPr>
              <a:t>KİŞİYİ </a:t>
            </a:r>
            <a:r>
              <a:rPr lang="en-US" sz="2000" dirty="0">
                <a:solidFill>
                  <a:schemeClr val="accent1">
                    <a:lumMod val="50000"/>
                  </a:schemeClr>
                </a:solidFill>
              </a:rPr>
              <a:t>HÜRRİYETİNDEN YOKSUN KILMA  (</a:t>
            </a:r>
            <a:r>
              <a:rPr lang="en-US" sz="2000" dirty="0" err="1">
                <a:solidFill>
                  <a:schemeClr val="accent1">
                    <a:lumMod val="50000"/>
                  </a:schemeClr>
                </a:solidFill>
              </a:rPr>
              <a:t>Madde</a:t>
            </a:r>
            <a:r>
              <a:rPr lang="en-US" sz="2000" dirty="0">
                <a:solidFill>
                  <a:schemeClr val="accent1">
                    <a:lumMod val="50000"/>
                  </a:schemeClr>
                </a:solidFill>
              </a:rPr>
              <a:t> 109)</a:t>
            </a:r>
          </a:p>
        </p:txBody>
      </p:sp>
      <p:sp>
        <p:nvSpPr>
          <p:cNvPr id="9" name="Rectangle 8">
            <a:extLst>
              <a:ext uri="{FF2B5EF4-FFF2-40B4-BE49-F238E27FC236}">
                <a16:creationId xmlns:a16="http://schemas.microsoft.com/office/drawing/2014/main" id="{120FF555-F69C-E041-9921-890A466785C6}"/>
              </a:ext>
            </a:extLst>
          </p:cNvPr>
          <p:cNvSpPr/>
          <p:nvPr/>
        </p:nvSpPr>
        <p:spPr>
          <a:xfrm>
            <a:off x="2728262" y="1646208"/>
            <a:ext cx="6735476" cy="707886"/>
          </a:xfrm>
          <a:prstGeom prst="rect">
            <a:avLst/>
          </a:prstGeom>
        </p:spPr>
        <p:txBody>
          <a:bodyPr wrap="square">
            <a:spAutoFit/>
          </a:bodyPr>
          <a:lstStyle/>
          <a:p>
            <a:r>
              <a:rPr lang="en-US" sz="4000" dirty="0">
                <a:solidFill>
                  <a:schemeClr val="accent1">
                    <a:lumMod val="50000"/>
                  </a:schemeClr>
                </a:solidFill>
              </a:rPr>
              <a:t>5237 </a:t>
            </a:r>
            <a:r>
              <a:rPr lang="en-US" sz="4000" dirty="0" err="1">
                <a:solidFill>
                  <a:schemeClr val="accent1">
                    <a:lumMod val="50000"/>
                  </a:schemeClr>
                </a:solidFill>
              </a:rPr>
              <a:t>sayılı</a:t>
            </a:r>
            <a:r>
              <a:rPr lang="en-US" sz="4000" dirty="0">
                <a:solidFill>
                  <a:schemeClr val="accent1">
                    <a:lumMod val="50000"/>
                  </a:schemeClr>
                </a:solidFill>
              </a:rPr>
              <a:t> </a:t>
            </a:r>
            <a:r>
              <a:rPr lang="en-US" sz="4000" dirty="0" err="1">
                <a:solidFill>
                  <a:schemeClr val="accent1">
                    <a:lumMod val="50000"/>
                  </a:schemeClr>
                </a:solidFill>
              </a:rPr>
              <a:t>Türk</a:t>
            </a:r>
            <a:r>
              <a:rPr lang="en-US" sz="4000" dirty="0">
                <a:solidFill>
                  <a:schemeClr val="accent1">
                    <a:lumMod val="50000"/>
                  </a:schemeClr>
                </a:solidFill>
              </a:rPr>
              <a:t> </a:t>
            </a:r>
            <a:r>
              <a:rPr lang="en-US" sz="4000" dirty="0" err="1">
                <a:solidFill>
                  <a:schemeClr val="accent1">
                    <a:lumMod val="50000"/>
                  </a:schemeClr>
                </a:solidFill>
              </a:rPr>
              <a:t>Ceza</a:t>
            </a:r>
            <a:r>
              <a:rPr lang="en-US" sz="4000" dirty="0">
                <a:solidFill>
                  <a:schemeClr val="accent1">
                    <a:lumMod val="50000"/>
                  </a:schemeClr>
                </a:solidFill>
              </a:rPr>
              <a:t> </a:t>
            </a:r>
            <a:r>
              <a:rPr lang="en-US" sz="4000" dirty="0" err="1">
                <a:solidFill>
                  <a:schemeClr val="accent1">
                    <a:lumMod val="50000"/>
                  </a:schemeClr>
                </a:solidFill>
              </a:rPr>
              <a:t>Kanunu</a:t>
            </a:r>
            <a:endParaRPr lang="en-US" sz="4000" dirty="0">
              <a:solidFill>
                <a:schemeClr val="accent1">
                  <a:lumMod val="50000"/>
                </a:schemeClr>
              </a:solidFill>
            </a:endParaRPr>
          </a:p>
        </p:txBody>
      </p:sp>
    </p:spTree>
    <p:extLst>
      <p:ext uri="{BB962C8B-B14F-4D97-AF65-F5344CB8AC3E}">
        <p14:creationId xmlns:p14="http://schemas.microsoft.com/office/powerpoint/2010/main" val="368589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49164DF-517C-2446-8A66-0CB021108589}"/>
              </a:ext>
            </a:extLst>
          </p:cNvPr>
          <p:cNvSpPr txBox="1"/>
          <p:nvPr/>
        </p:nvSpPr>
        <p:spPr>
          <a:xfrm>
            <a:off x="1480457" y="2544724"/>
            <a:ext cx="9521527" cy="2862322"/>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1">
                    <a:lumMod val="50000"/>
                  </a:schemeClr>
                </a:solidFill>
              </a:rPr>
              <a:t>AYIRIMCILIK   (</a:t>
            </a:r>
            <a:r>
              <a:rPr lang="en-US" dirty="0" err="1">
                <a:solidFill>
                  <a:schemeClr val="accent1">
                    <a:lumMod val="50000"/>
                  </a:schemeClr>
                </a:solidFill>
              </a:rPr>
              <a:t>Madde</a:t>
            </a:r>
            <a:r>
              <a:rPr lang="en-US" dirty="0">
                <a:solidFill>
                  <a:schemeClr val="accent1">
                    <a:lumMod val="50000"/>
                  </a:schemeClr>
                </a:solidFill>
              </a:rPr>
              <a:t> 122)</a:t>
            </a:r>
          </a:p>
          <a:p>
            <a:pPr marL="342900" indent="-342900">
              <a:buFont typeface="Arial" panose="020B0604020202020204" pitchFamily="34" charset="0"/>
              <a:buChar char="•"/>
            </a:pPr>
            <a:r>
              <a:rPr lang="en-US" dirty="0">
                <a:solidFill>
                  <a:schemeClr val="accent1">
                    <a:lumMod val="50000"/>
                  </a:schemeClr>
                </a:solidFill>
              </a:rPr>
              <a:t>KİŞİLERİN HUZUR VE SÜKUNUNU BOZMA  (</a:t>
            </a:r>
            <a:r>
              <a:rPr lang="en-US" dirty="0" err="1">
                <a:solidFill>
                  <a:schemeClr val="accent1">
                    <a:lumMod val="50000"/>
                  </a:schemeClr>
                </a:solidFill>
              </a:rPr>
              <a:t>Madde</a:t>
            </a:r>
            <a:r>
              <a:rPr lang="en-US" dirty="0">
                <a:solidFill>
                  <a:schemeClr val="accent1">
                    <a:lumMod val="50000"/>
                  </a:schemeClr>
                </a:solidFill>
              </a:rPr>
              <a:t> 123)</a:t>
            </a:r>
          </a:p>
          <a:p>
            <a:pPr marL="342900" indent="-342900">
              <a:buFont typeface="Arial" panose="020B0604020202020204" pitchFamily="34" charset="0"/>
              <a:buChar char="•"/>
            </a:pPr>
            <a:r>
              <a:rPr lang="en-US" dirty="0">
                <a:solidFill>
                  <a:schemeClr val="accent1">
                    <a:lumMod val="50000"/>
                  </a:schemeClr>
                </a:solidFill>
              </a:rPr>
              <a:t>HAYASIZCA HAREKETLER  (</a:t>
            </a:r>
            <a:r>
              <a:rPr lang="en-US" dirty="0" err="1">
                <a:solidFill>
                  <a:schemeClr val="accent1">
                    <a:lumMod val="50000"/>
                  </a:schemeClr>
                </a:solidFill>
              </a:rPr>
              <a:t>Madde</a:t>
            </a:r>
            <a:r>
              <a:rPr lang="en-US" dirty="0">
                <a:solidFill>
                  <a:schemeClr val="accent1">
                    <a:lumMod val="50000"/>
                  </a:schemeClr>
                </a:solidFill>
              </a:rPr>
              <a:t> 225)</a:t>
            </a:r>
          </a:p>
          <a:p>
            <a:pPr marL="342900" indent="-342900">
              <a:buFont typeface="Arial" panose="020B0604020202020204" pitchFamily="34" charset="0"/>
              <a:buChar char="•"/>
            </a:pPr>
            <a:r>
              <a:rPr lang="en-US" dirty="0">
                <a:solidFill>
                  <a:schemeClr val="accent1">
                    <a:lumMod val="50000"/>
                  </a:schemeClr>
                </a:solidFill>
              </a:rPr>
              <a:t>MÜSTEHCENLİK  (</a:t>
            </a:r>
            <a:r>
              <a:rPr lang="en-US" dirty="0" err="1">
                <a:solidFill>
                  <a:schemeClr val="accent1">
                    <a:lumMod val="50000"/>
                  </a:schemeClr>
                </a:solidFill>
              </a:rPr>
              <a:t>Madde</a:t>
            </a:r>
            <a:r>
              <a:rPr lang="en-US" dirty="0">
                <a:solidFill>
                  <a:schemeClr val="accent1">
                    <a:lumMod val="50000"/>
                  </a:schemeClr>
                </a:solidFill>
              </a:rPr>
              <a:t> 226)</a:t>
            </a:r>
          </a:p>
          <a:p>
            <a:pPr marL="342900" indent="-342900">
              <a:buFont typeface="Arial" panose="020B0604020202020204" pitchFamily="34" charset="0"/>
              <a:buChar char="•"/>
            </a:pPr>
            <a:r>
              <a:rPr lang="en-US" dirty="0">
                <a:solidFill>
                  <a:schemeClr val="accent1">
                    <a:lumMod val="50000"/>
                  </a:schemeClr>
                </a:solidFill>
              </a:rPr>
              <a:t>FUHUŞ   (</a:t>
            </a:r>
            <a:r>
              <a:rPr lang="en-US" dirty="0" err="1">
                <a:solidFill>
                  <a:schemeClr val="accent1">
                    <a:lumMod val="50000"/>
                  </a:schemeClr>
                </a:solidFill>
              </a:rPr>
              <a:t>Madde</a:t>
            </a:r>
            <a:r>
              <a:rPr lang="en-US" dirty="0">
                <a:solidFill>
                  <a:schemeClr val="accent1">
                    <a:lumMod val="50000"/>
                  </a:schemeClr>
                </a:solidFill>
              </a:rPr>
              <a:t> 227)</a:t>
            </a:r>
          </a:p>
          <a:p>
            <a:pPr marL="342900" indent="-342900">
              <a:buFont typeface="Arial" panose="020B0604020202020204" pitchFamily="34" charset="0"/>
              <a:buChar char="•"/>
            </a:pPr>
            <a:r>
              <a:rPr lang="en-US" dirty="0">
                <a:solidFill>
                  <a:schemeClr val="accent1">
                    <a:lumMod val="50000"/>
                  </a:schemeClr>
                </a:solidFill>
              </a:rPr>
              <a:t>DİLENCİLİK   (</a:t>
            </a:r>
            <a:r>
              <a:rPr lang="en-US" dirty="0" err="1">
                <a:solidFill>
                  <a:schemeClr val="accent1">
                    <a:lumMod val="50000"/>
                  </a:schemeClr>
                </a:solidFill>
              </a:rPr>
              <a:t>Madde</a:t>
            </a:r>
            <a:r>
              <a:rPr lang="en-US" dirty="0">
                <a:solidFill>
                  <a:schemeClr val="accent1">
                    <a:lumMod val="50000"/>
                  </a:schemeClr>
                </a:solidFill>
              </a:rPr>
              <a:t> 229)</a:t>
            </a:r>
          </a:p>
          <a:p>
            <a:pPr marL="342900" indent="-342900">
              <a:buFont typeface="Arial" panose="020B0604020202020204" pitchFamily="34" charset="0"/>
              <a:buChar char="•"/>
            </a:pPr>
            <a:r>
              <a:rPr lang="en-US" dirty="0">
                <a:solidFill>
                  <a:schemeClr val="accent1">
                    <a:lumMod val="50000"/>
                  </a:schemeClr>
                </a:solidFill>
              </a:rPr>
              <a:t>ÇOCUĞUN SOYBAĞINI DEĞİŞTİRME  (</a:t>
            </a:r>
            <a:r>
              <a:rPr lang="en-US" dirty="0" err="1">
                <a:solidFill>
                  <a:schemeClr val="accent1">
                    <a:lumMod val="50000"/>
                  </a:schemeClr>
                </a:solidFill>
              </a:rPr>
              <a:t>Madde</a:t>
            </a:r>
            <a:r>
              <a:rPr lang="en-US" dirty="0">
                <a:solidFill>
                  <a:schemeClr val="accent1">
                    <a:lumMod val="50000"/>
                  </a:schemeClr>
                </a:solidFill>
              </a:rPr>
              <a:t> 231)</a:t>
            </a:r>
          </a:p>
          <a:p>
            <a:pPr marL="342900" indent="-342900">
              <a:buFont typeface="Arial" panose="020B0604020202020204" pitchFamily="34" charset="0"/>
              <a:buChar char="•"/>
            </a:pPr>
            <a:r>
              <a:rPr lang="en-US" dirty="0">
                <a:solidFill>
                  <a:schemeClr val="accent1">
                    <a:lumMod val="50000"/>
                  </a:schemeClr>
                </a:solidFill>
              </a:rPr>
              <a:t>KÖTÜ MUAMELE   (</a:t>
            </a:r>
            <a:r>
              <a:rPr lang="en-US" dirty="0" err="1">
                <a:solidFill>
                  <a:schemeClr val="accent1">
                    <a:lumMod val="50000"/>
                  </a:schemeClr>
                </a:solidFill>
              </a:rPr>
              <a:t>Madde</a:t>
            </a:r>
            <a:r>
              <a:rPr lang="en-US" dirty="0">
                <a:solidFill>
                  <a:schemeClr val="accent1">
                    <a:lumMod val="50000"/>
                  </a:schemeClr>
                </a:solidFill>
              </a:rPr>
              <a:t> 232)</a:t>
            </a:r>
          </a:p>
          <a:p>
            <a:pPr marL="342900" indent="-342900">
              <a:buFont typeface="Arial" panose="020B0604020202020204" pitchFamily="34" charset="0"/>
              <a:buChar char="•"/>
            </a:pPr>
            <a:r>
              <a:rPr lang="en-US" dirty="0">
                <a:solidFill>
                  <a:schemeClr val="accent1">
                    <a:lumMod val="50000"/>
                  </a:schemeClr>
                </a:solidFill>
              </a:rPr>
              <a:t>AİLE HUKUKUNDAN KAYNAKLANAN YÜKÜMLÜLÜĞÜN İHLÂLİ    (</a:t>
            </a:r>
            <a:r>
              <a:rPr lang="en-US" dirty="0" err="1">
                <a:solidFill>
                  <a:schemeClr val="accent1">
                    <a:lumMod val="50000"/>
                  </a:schemeClr>
                </a:solidFill>
              </a:rPr>
              <a:t>Madde</a:t>
            </a:r>
            <a:r>
              <a:rPr lang="en-US" dirty="0">
                <a:solidFill>
                  <a:schemeClr val="accent1">
                    <a:lumMod val="50000"/>
                  </a:schemeClr>
                </a:solidFill>
              </a:rPr>
              <a:t> 233)</a:t>
            </a:r>
          </a:p>
          <a:p>
            <a:pPr marL="342900" indent="-342900">
              <a:buFont typeface="Arial" panose="020B0604020202020204" pitchFamily="34" charset="0"/>
              <a:buChar char="•"/>
            </a:pPr>
            <a:r>
              <a:rPr lang="en-US" dirty="0">
                <a:solidFill>
                  <a:schemeClr val="accent1">
                    <a:lumMod val="50000"/>
                  </a:schemeClr>
                </a:solidFill>
              </a:rPr>
              <a:t>ÇOCUĞUN KAÇIRILMASI VE ALIKONULMASI    (</a:t>
            </a:r>
            <a:r>
              <a:rPr lang="en-US" dirty="0" err="1">
                <a:solidFill>
                  <a:schemeClr val="accent1">
                    <a:lumMod val="50000"/>
                  </a:schemeClr>
                </a:solidFill>
              </a:rPr>
              <a:t>Madde</a:t>
            </a:r>
            <a:r>
              <a:rPr lang="en-US" dirty="0">
                <a:solidFill>
                  <a:schemeClr val="accent1">
                    <a:lumMod val="50000"/>
                  </a:schemeClr>
                </a:solidFill>
              </a:rPr>
              <a:t> 234)</a:t>
            </a:r>
          </a:p>
        </p:txBody>
      </p:sp>
      <p:sp>
        <p:nvSpPr>
          <p:cNvPr id="9" name="Rectangle 8">
            <a:extLst>
              <a:ext uri="{FF2B5EF4-FFF2-40B4-BE49-F238E27FC236}">
                <a16:creationId xmlns:a16="http://schemas.microsoft.com/office/drawing/2014/main" id="{120FF555-F69C-E041-9921-890A466785C6}"/>
              </a:ext>
            </a:extLst>
          </p:cNvPr>
          <p:cNvSpPr/>
          <p:nvPr/>
        </p:nvSpPr>
        <p:spPr>
          <a:xfrm>
            <a:off x="2728262" y="1646208"/>
            <a:ext cx="6735476" cy="707886"/>
          </a:xfrm>
          <a:prstGeom prst="rect">
            <a:avLst/>
          </a:prstGeom>
        </p:spPr>
        <p:txBody>
          <a:bodyPr wrap="square">
            <a:spAutoFit/>
          </a:bodyPr>
          <a:lstStyle/>
          <a:p>
            <a:r>
              <a:rPr lang="en-US" sz="4000" dirty="0">
                <a:solidFill>
                  <a:schemeClr val="accent1">
                    <a:lumMod val="50000"/>
                  </a:schemeClr>
                </a:solidFill>
              </a:rPr>
              <a:t>5237 </a:t>
            </a:r>
            <a:r>
              <a:rPr lang="en-US" sz="4000" dirty="0" err="1">
                <a:solidFill>
                  <a:schemeClr val="accent1">
                    <a:lumMod val="50000"/>
                  </a:schemeClr>
                </a:solidFill>
              </a:rPr>
              <a:t>sayılı</a:t>
            </a:r>
            <a:r>
              <a:rPr lang="en-US" sz="4000" dirty="0">
                <a:solidFill>
                  <a:schemeClr val="accent1">
                    <a:lumMod val="50000"/>
                  </a:schemeClr>
                </a:solidFill>
              </a:rPr>
              <a:t> </a:t>
            </a:r>
            <a:r>
              <a:rPr lang="en-US" sz="4000" dirty="0" err="1">
                <a:solidFill>
                  <a:schemeClr val="accent1">
                    <a:lumMod val="50000"/>
                  </a:schemeClr>
                </a:solidFill>
              </a:rPr>
              <a:t>Türk</a:t>
            </a:r>
            <a:r>
              <a:rPr lang="en-US" sz="4000" dirty="0">
                <a:solidFill>
                  <a:schemeClr val="accent1">
                    <a:lumMod val="50000"/>
                  </a:schemeClr>
                </a:solidFill>
              </a:rPr>
              <a:t> </a:t>
            </a:r>
            <a:r>
              <a:rPr lang="en-US" sz="4000" dirty="0" err="1">
                <a:solidFill>
                  <a:schemeClr val="accent1">
                    <a:lumMod val="50000"/>
                  </a:schemeClr>
                </a:solidFill>
              </a:rPr>
              <a:t>Ceza</a:t>
            </a:r>
            <a:r>
              <a:rPr lang="en-US" sz="4000" dirty="0">
                <a:solidFill>
                  <a:schemeClr val="accent1">
                    <a:lumMod val="50000"/>
                  </a:schemeClr>
                </a:solidFill>
              </a:rPr>
              <a:t> </a:t>
            </a:r>
            <a:r>
              <a:rPr lang="en-US" sz="4000" dirty="0" err="1">
                <a:solidFill>
                  <a:schemeClr val="accent1">
                    <a:lumMod val="50000"/>
                  </a:schemeClr>
                </a:solidFill>
              </a:rPr>
              <a:t>Kanunu</a:t>
            </a:r>
            <a:endParaRPr lang="en-US" sz="4000" dirty="0">
              <a:solidFill>
                <a:schemeClr val="accent1">
                  <a:lumMod val="50000"/>
                </a:schemeClr>
              </a:solidFill>
            </a:endParaRPr>
          </a:p>
        </p:txBody>
      </p:sp>
    </p:spTree>
    <p:extLst>
      <p:ext uri="{BB962C8B-B14F-4D97-AF65-F5344CB8AC3E}">
        <p14:creationId xmlns:p14="http://schemas.microsoft.com/office/powerpoint/2010/main" val="2299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50323" y="2366539"/>
            <a:ext cx="2954215" cy="1815882"/>
          </a:xfrm>
          <a:prstGeom prst="rect">
            <a:avLst/>
          </a:prstGeom>
          <a:noFill/>
        </p:spPr>
        <p:txBody>
          <a:bodyPr wrap="square" rtlCol="0">
            <a:spAutoFit/>
          </a:bodyPr>
          <a:lstStyle/>
          <a:p>
            <a:r>
              <a:rPr lang="tr-TR" sz="2800" dirty="0">
                <a:solidFill>
                  <a:schemeClr val="accent1">
                    <a:lumMod val="50000"/>
                  </a:schemeClr>
                </a:solidFill>
              </a:rPr>
              <a:t>Katılımcı bu oturumun sonunda ihmal ve </a:t>
            </a:r>
            <a:r>
              <a:rPr lang="tr-TR" sz="2800" dirty="0" smtClean="0">
                <a:solidFill>
                  <a:schemeClr val="accent1">
                    <a:lumMod val="50000"/>
                  </a:schemeClr>
                </a:solidFill>
              </a:rPr>
              <a:t>istismarı</a:t>
            </a:r>
            <a:endParaRPr lang="x-none" sz="2800" dirty="0">
              <a:solidFill>
                <a:schemeClr val="accent1">
                  <a:lumMod val="50000"/>
                </a:schemeClr>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20223" y="2366539"/>
            <a:ext cx="4556091" cy="2554545"/>
          </a:xfrm>
          <a:prstGeom prst="rect">
            <a:avLst/>
          </a:prstGeom>
          <a:noFill/>
        </p:spPr>
        <p:txBody>
          <a:bodyPr wrap="square" rtlCol="0">
            <a:spAutoFit/>
          </a:bodyPr>
          <a:lstStyle/>
          <a:p>
            <a:pPr marL="342900" lvl="0" indent="-342900">
              <a:buFont typeface="Wingdings" panose="05000000000000000000" pitchFamily="2" charset="2"/>
              <a:buChar char="ü"/>
            </a:pPr>
            <a:r>
              <a:rPr lang="tr-TR" sz="2000" dirty="0" smtClean="0">
                <a:solidFill>
                  <a:schemeClr val="accent1">
                    <a:lumMod val="50000"/>
                  </a:schemeClr>
                </a:solidFill>
              </a:rPr>
              <a:t>Tanımlayabilmeli</a:t>
            </a:r>
            <a:endParaRPr lang="tr-TR" sz="2000" dirty="0">
              <a:solidFill>
                <a:schemeClr val="accent1">
                  <a:lumMod val="50000"/>
                </a:schemeClr>
              </a:solidFill>
            </a:endParaRPr>
          </a:p>
          <a:p>
            <a:pPr marL="342900" lvl="0" indent="-342900">
              <a:buFont typeface="Wingdings" panose="05000000000000000000" pitchFamily="2" charset="2"/>
              <a:buChar char="ü"/>
            </a:pPr>
            <a:r>
              <a:rPr lang="tr-TR" sz="2000" dirty="0" smtClean="0">
                <a:solidFill>
                  <a:schemeClr val="accent1">
                    <a:lumMod val="50000"/>
                  </a:schemeClr>
                </a:solidFill>
              </a:rPr>
              <a:t>Türlerini </a:t>
            </a:r>
            <a:r>
              <a:rPr lang="tr-TR" sz="2000" dirty="0">
                <a:solidFill>
                  <a:schemeClr val="accent1">
                    <a:lumMod val="50000"/>
                  </a:schemeClr>
                </a:solidFill>
              </a:rPr>
              <a:t>sayabilmeli</a:t>
            </a:r>
          </a:p>
          <a:p>
            <a:pPr marL="342900" lvl="0" indent="-342900">
              <a:buFont typeface="Wingdings" panose="05000000000000000000" pitchFamily="2" charset="2"/>
              <a:buChar char="ü"/>
            </a:pPr>
            <a:r>
              <a:rPr lang="tr-TR" sz="2000" dirty="0" smtClean="0">
                <a:solidFill>
                  <a:schemeClr val="accent1">
                    <a:lumMod val="50000"/>
                  </a:schemeClr>
                </a:solidFill>
              </a:rPr>
              <a:t>Riskler </a:t>
            </a:r>
            <a:r>
              <a:rPr lang="tr-TR" sz="2000" dirty="0">
                <a:solidFill>
                  <a:schemeClr val="accent1">
                    <a:lumMod val="50000"/>
                  </a:schemeClr>
                </a:solidFill>
              </a:rPr>
              <a:t>ve koruyucu faktörleri açıklayabilmeli</a:t>
            </a:r>
          </a:p>
          <a:p>
            <a:pPr marL="342900" lvl="0" indent="-342900">
              <a:buFont typeface="Wingdings" panose="05000000000000000000" pitchFamily="2" charset="2"/>
              <a:buChar char="ü"/>
            </a:pPr>
            <a:r>
              <a:rPr lang="tr-TR" sz="2000" dirty="0" smtClean="0">
                <a:solidFill>
                  <a:schemeClr val="accent1">
                    <a:lumMod val="50000"/>
                  </a:schemeClr>
                </a:solidFill>
              </a:rPr>
              <a:t>Çocuğa </a:t>
            </a:r>
            <a:r>
              <a:rPr lang="tr-TR" sz="2000" dirty="0">
                <a:solidFill>
                  <a:schemeClr val="accent1">
                    <a:lumMod val="50000"/>
                  </a:schemeClr>
                </a:solidFill>
              </a:rPr>
              <a:t>yönelik kötü muameleye ilişkin yasaları sayabilmeli</a:t>
            </a:r>
          </a:p>
          <a:p>
            <a:pPr marL="342900" lvl="0" indent="-342900">
              <a:buFont typeface="Wingdings" panose="05000000000000000000" pitchFamily="2" charset="2"/>
              <a:buChar char="ü"/>
            </a:pPr>
            <a:r>
              <a:rPr lang="tr-TR" sz="2000" dirty="0" smtClean="0">
                <a:solidFill>
                  <a:schemeClr val="accent1">
                    <a:lumMod val="50000"/>
                  </a:schemeClr>
                </a:solidFill>
              </a:rPr>
              <a:t>İstismardan </a:t>
            </a:r>
            <a:r>
              <a:rPr lang="tr-TR" sz="2000" dirty="0">
                <a:solidFill>
                  <a:schemeClr val="accent1">
                    <a:lumMod val="50000"/>
                  </a:schemeClr>
                </a:solidFill>
              </a:rPr>
              <a:t>şüphelendiğinde yapılması gerekenleri açıklayabilmeli </a:t>
            </a:r>
          </a:p>
        </p:txBody>
      </p:sp>
      <p:sp>
        <p:nvSpPr>
          <p:cNvPr id="6" name="TextBox 8">
            <a:extLst>
              <a:ext uri="{FF2B5EF4-FFF2-40B4-BE49-F238E27FC236}">
                <a16:creationId xmlns:a16="http://schemas.microsoft.com/office/drawing/2014/main" id="{3B52C812-5357-C74D-8FDA-6F6A4426050A}"/>
              </a:ext>
            </a:extLst>
          </p:cNvPr>
          <p:cNvSpPr txBox="1"/>
          <p:nvPr/>
        </p:nvSpPr>
        <p:spPr>
          <a:xfrm>
            <a:off x="620486" y="2366539"/>
            <a:ext cx="3821723" cy="707886"/>
          </a:xfrm>
          <a:prstGeom prst="rect">
            <a:avLst/>
          </a:prstGeom>
          <a:noFill/>
        </p:spPr>
        <p:txBody>
          <a:bodyPr wrap="square" rtlCol="0">
            <a:spAutoFit/>
          </a:bodyPr>
          <a:lstStyle/>
          <a:p>
            <a:r>
              <a:rPr lang="tr-TR" sz="4000" b="1" dirty="0" smtClean="0">
                <a:solidFill>
                  <a:schemeClr val="bg1"/>
                </a:solidFill>
              </a:rPr>
              <a:t>Kazanımlar</a:t>
            </a:r>
            <a:endParaRPr lang="tr-TR" sz="4000" b="1" dirty="0">
              <a:solidFill>
                <a:schemeClr val="bg1"/>
              </a:solidFill>
            </a:endParaRPr>
          </a:p>
        </p:txBody>
      </p:sp>
    </p:spTree>
    <p:extLst>
      <p:ext uri="{BB962C8B-B14F-4D97-AF65-F5344CB8AC3E}">
        <p14:creationId xmlns:p14="http://schemas.microsoft.com/office/powerpoint/2010/main" val="20142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1135038" y="2202005"/>
            <a:ext cx="2976663" cy="769441"/>
          </a:xfrm>
          <a:prstGeom prst="rect">
            <a:avLst/>
          </a:prstGeom>
          <a:noFill/>
        </p:spPr>
        <p:txBody>
          <a:bodyPr wrap="square" rtlCol="0">
            <a:spAutoFit/>
          </a:bodyPr>
          <a:lstStyle/>
          <a:p>
            <a:r>
              <a:rPr lang="tr-TR" sz="4400" b="1" dirty="0" smtClean="0">
                <a:solidFill>
                  <a:schemeClr val="bg1"/>
                </a:solidFill>
              </a:rPr>
              <a:t>Çocuk</a:t>
            </a:r>
            <a:endParaRPr lang="tr-TR" sz="44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19424" y="2215982"/>
            <a:ext cx="6874652" cy="2062103"/>
          </a:xfrm>
          <a:prstGeom prst="rect">
            <a:avLst/>
          </a:prstGeom>
          <a:noFill/>
        </p:spPr>
        <p:txBody>
          <a:bodyPr wrap="square" rtlCol="0">
            <a:spAutoFit/>
          </a:bodyPr>
          <a:lstStyle/>
          <a:p>
            <a:r>
              <a:rPr lang="tr-TR" sz="3200" dirty="0" smtClean="0">
                <a:solidFill>
                  <a:schemeClr val="accent1">
                    <a:lumMod val="50000"/>
                  </a:schemeClr>
                </a:solidFill>
              </a:rPr>
              <a:t>18 </a:t>
            </a:r>
            <a:r>
              <a:rPr lang="tr-TR" sz="3200" dirty="0">
                <a:solidFill>
                  <a:schemeClr val="accent1">
                    <a:lumMod val="50000"/>
                  </a:schemeClr>
                </a:solidFill>
              </a:rPr>
              <a:t>yaşını doldurmamış kişi çocuktur</a:t>
            </a:r>
            <a:r>
              <a:rPr lang="tr-TR" sz="3200" dirty="0" smtClean="0">
                <a:solidFill>
                  <a:schemeClr val="accent1">
                    <a:lumMod val="50000"/>
                  </a:schemeClr>
                </a:solidFill>
              </a:rPr>
              <a:t>.</a:t>
            </a:r>
          </a:p>
          <a:p>
            <a:endParaRPr lang="tr-TR" sz="3200" dirty="0" smtClean="0">
              <a:solidFill>
                <a:schemeClr val="accent1">
                  <a:lumMod val="50000"/>
                </a:schemeClr>
              </a:solidFill>
            </a:endParaRPr>
          </a:p>
          <a:p>
            <a:r>
              <a:rPr lang="tr-TR" sz="3200" dirty="0">
                <a:solidFill>
                  <a:schemeClr val="accent1">
                    <a:lumMod val="50000"/>
                  </a:schemeClr>
                </a:solidFill>
              </a:rPr>
              <a:t>5237 sayılı Türk Ceza Kanununun (</a:t>
            </a:r>
            <a:r>
              <a:rPr lang="tr-TR" sz="3200" b="1" dirty="0">
                <a:solidFill>
                  <a:schemeClr val="accent1">
                    <a:lumMod val="50000"/>
                  </a:schemeClr>
                </a:solidFill>
              </a:rPr>
              <a:t>TCK</a:t>
            </a:r>
            <a:r>
              <a:rPr lang="tr-TR" sz="3200" dirty="0">
                <a:solidFill>
                  <a:schemeClr val="accent1">
                    <a:lumMod val="50000"/>
                  </a:schemeClr>
                </a:solidFill>
              </a:rPr>
              <a:t>) 6/1-c maddesi</a:t>
            </a:r>
          </a:p>
        </p:txBody>
      </p:sp>
    </p:spTree>
    <p:extLst>
      <p:ext uri="{BB962C8B-B14F-4D97-AF65-F5344CB8AC3E}">
        <p14:creationId xmlns:p14="http://schemas.microsoft.com/office/powerpoint/2010/main" val="363087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587829" y="2151727"/>
            <a:ext cx="3233894" cy="2554545"/>
          </a:xfrm>
          <a:prstGeom prst="rect">
            <a:avLst/>
          </a:prstGeom>
          <a:noFill/>
        </p:spPr>
        <p:txBody>
          <a:bodyPr wrap="square" rtlCol="0">
            <a:spAutoFit/>
          </a:bodyPr>
          <a:lstStyle/>
          <a:p>
            <a:r>
              <a:rPr lang="tr-TR" sz="4000" b="1" dirty="0">
                <a:solidFill>
                  <a:schemeClr val="bg1"/>
                </a:solidFill>
              </a:rPr>
              <a:t>Çocuğa </a:t>
            </a:r>
            <a:endParaRPr lang="tr-TR" sz="4000" b="1" dirty="0" smtClean="0">
              <a:solidFill>
                <a:schemeClr val="bg1"/>
              </a:solidFill>
            </a:endParaRPr>
          </a:p>
          <a:p>
            <a:r>
              <a:rPr lang="tr-TR" sz="4000" b="1" dirty="0" smtClean="0">
                <a:solidFill>
                  <a:schemeClr val="bg1"/>
                </a:solidFill>
              </a:rPr>
              <a:t>Yönelik </a:t>
            </a:r>
          </a:p>
          <a:p>
            <a:r>
              <a:rPr lang="tr-TR" sz="4000" b="1" dirty="0" smtClean="0">
                <a:solidFill>
                  <a:schemeClr val="bg1"/>
                </a:solidFill>
              </a:rPr>
              <a:t>Kötü </a:t>
            </a:r>
          </a:p>
          <a:p>
            <a:r>
              <a:rPr lang="tr-TR" sz="4000" b="1" dirty="0" smtClean="0">
                <a:solidFill>
                  <a:schemeClr val="bg1"/>
                </a:solidFill>
              </a:rPr>
              <a:t>Muamele</a:t>
            </a:r>
            <a:endParaRPr lang="tr-TR" sz="40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09552" y="2249698"/>
            <a:ext cx="7161963" cy="2308324"/>
          </a:xfrm>
          <a:prstGeom prst="rect">
            <a:avLst/>
          </a:prstGeom>
          <a:noFill/>
        </p:spPr>
        <p:txBody>
          <a:bodyPr wrap="square" rtlCol="0">
            <a:spAutoFit/>
          </a:bodyPr>
          <a:lstStyle/>
          <a:p>
            <a:pPr marL="457200" indent="-457200">
              <a:buFont typeface="Arial" panose="020B0604020202020204" pitchFamily="34" charset="0"/>
              <a:buChar char="•"/>
            </a:pPr>
            <a:r>
              <a:rPr lang="tr-TR" sz="2400" dirty="0" smtClean="0">
                <a:solidFill>
                  <a:schemeClr val="accent1">
                    <a:lumMod val="50000"/>
                  </a:schemeClr>
                </a:solidFill>
              </a:rPr>
              <a:t>Çocuklara </a:t>
            </a:r>
            <a:r>
              <a:rPr lang="tr-TR" sz="2400" dirty="0">
                <a:solidFill>
                  <a:schemeClr val="accent1">
                    <a:lumMod val="50000"/>
                  </a:schemeClr>
                </a:solidFill>
              </a:rPr>
              <a:t>fiziksel ve/veya duygusal anlamda yanlış </a:t>
            </a:r>
            <a:r>
              <a:rPr lang="tr-TR" sz="2400" dirty="0" smtClean="0">
                <a:solidFill>
                  <a:schemeClr val="accent1">
                    <a:lumMod val="50000"/>
                  </a:schemeClr>
                </a:solidFill>
              </a:rPr>
              <a:t>davranılması</a:t>
            </a:r>
          </a:p>
          <a:p>
            <a:pPr marL="457200" indent="-457200">
              <a:buFont typeface="Arial" panose="020B0604020202020204" pitchFamily="34" charset="0"/>
              <a:buChar char="•"/>
            </a:pPr>
            <a:r>
              <a:rPr lang="tr-TR" sz="2400" dirty="0" smtClean="0">
                <a:solidFill>
                  <a:schemeClr val="accent1">
                    <a:lumMod val="50000"/>
                  </a:schemeClr>
                </a:solidFill>
              </a:rPr>
              <a:t>Cinsel istismar</a:t>
            </a:r>
          </a:p>
          <a:p>
            <a:pPr marL="457200" indent="-457200">
              <a:buFont typeface="Arial" panose="020B0604020202020204" pitchFamily="34" charset="0"/>
              <a:buChar char="•"/>
            </a:pPr>
            <a:r>
              <a:rPr lang="tr-TR" sz="2400" dirty="0" smtClean="0">
                <a:solidFill>
                  <a:schemeClr val="accent1">
                    <a:lumMod val="50000"/>
                  </a:schemeClr>
                </a:solidFill>
              </a:rPr>
              <a:t>İlgisizlik </a:t>
            </a:r>
            <a:r>
              <a:rPr lang="tr-TR" sz="2400" dirty="0">
                <a:solidFill>
                  <a:schemeClr val="accent1">
                    <a:lumMod val="50000"/>
                  </a:schemeClr>
                </a:solidFill>
              </a:rPr>
              <a:t>ve </a:t>
            </a:r>
            <a:r>
              <a:rPr lang="tr-TR" sz="2400" dirty="0" smtClean="0">
                <a:solidFill>
                  <a:schemeClr val="accent1">
                    <a:lumMod val="50000"/>
                  </a:schemeClr>
                </a:solidFill>
              </a:rPr>
              <a:t>ihmalkarlık</a:t>
            </a:r>
          </a:p>
          <a:p>
            <a:pPr marL="457200" indent="-457200">
              <a:buFont typeface="Arial" panose="020B0604020202020204" pitchFamily="34" charset="0"/>
              <a:buChar char="•"/>
            </a:pPr>
            <a:r>
              <a:rPr lang="tr-TR" sz="2400" dirty="0">
                <a:solidFill>
                  <a:schemeClr val="accent1">
                    <a:lumMod val="50000"/>
                  </a:schemeClr>
                </a:solidFill>
              </a:rPr>
              <a:t>A</a:t>
            </a:r>
            <a:r>
              <a:rPr lang="tr-TR" sz="2400" dirty="0" smtClean="0">
                <a:solidFill>
                  <a:schemeClr val="accent1">
                    <a:lumMod val="50000"/>
                  </a:schemeClr>
                </a:solidFill>
              </a:rPr>
              <a:t>yrıca </a:t>
            </a:r>
            <a:r>
              <a:rPr lang="tr-TR" sz="2400" dirty="0">
                <a:solidFill>
                  <a:schemeClr val="accent1">
                    <a:lumMod val="50000"/>
                  </a:schemeClr>
                </a:solidFill>
              </a:rPr>
              <a:t>çocukların ticari anlamda ve başka biçimlerde sömürülmesidir.</a:t>
            </a:r>
          </a:p>
        </p:txBody>
      </p:sp>
    </p:spTree>
    <p:extLst>
      <p:ext uri="{BB962C8B-B14F-4D97-AF65-F5344CB8AC3E}">
        <p14:creationId xmlns:p14="http://schemas.microsoft.com/office/powerpoint/2010/main" val="147537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46315" y="2105561"/>
            <a:ext cx="3712029" cy="1323439"/>
          </a:xfrm>
          <a:prstGeom prst="rect">
            <a:avLst/>
          </a:prstGeom>
          <a:noFill/>
        </p:spPr>
        <p:txBody>
          <a:bodyPr wrap="square" rtlCol="0">
            <a:spAutoFit/>
          </a:bodyPr>
          <a:lstStyle/>
          <a:p>
            <a:r>
              <a:rPr lang="tr-TR" sz="4000" b="1" dirty="0">
                <a:solidFill>
                  <a:schemeClr val="bg1"/>
                </a:solidFill>
              </a:rPr>
              <a:t>Çocuk İ</a:t>
            </a:r>
            <a:r>
              <a:rPr lang="tr-TR" sz="4000" b="1" dirty="0" smtClean="0">
                <a:solidFill>
                  <a:schemeClr val="bg1"/>
                </a:solidFill>
              </a:rPr>
              <a:t>stismarcıları </a:t>
            </a:r>
            <a:endParaRPr lang="tr-TR" sz="40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52258" y="2105561"/>
            <a:ext cx="7086599" cy="3046988"/>
          </a:xfrm>
          <a:prstGeom prst="rect">
            <a:avLst/>
          </a:prstGeom>
          <a:noFill/>
        </p:spPr>
        <p:txBody>
          <a:bodyPr wrap="square" rtlCol="0">
            <a:spAutoFit/>
          </a:bodyPr>
          <a:lstStyle/>
          <a:p>
            <a:pPr marL="457200" indent="-457200">
              <a:buFont typeface="Arial" panose="020B0604020202020204" pitchFamily="34" charset="0"/>
              <a:buChar char="•"/>
            </a:pPr>
            <a:r>
              <a:rPr lang="tr-TR" sz="2400" dirty="0" smtClean="0">
                <a:solidFill>
                  <a:schemeClr val="accent1">
                    <a:lumMod val="50000"/>
                  </a:schemeClr>
                </a:solidFill>
              </a:rPr>
              <a:t>Aile bireyleri</a:t>
            </a:r>
          </a:p>
          <a:p>
            <a:pPr marL="457200" indent="-457200">
              <a:buFont typeface="Arial" panose="020B0604020202020204" pitchFamily="34" charset="0"/>
              <a:buChar char="•"/>
            </a:pPr>
            <a:r>
              <a:rPr lang="tr-TR" sz="2400" dirty="0">
                <a:solidFill>
                  <a:schemeClr val="accent1">
                    <a:lumMod val="50000"/>
                  </a:schemeClr>
                </a:solidFill>
              </a:rPr>
              <a:t>Ç</a:t>
            </a:r>
            <a:r>
              <a:rPr lang="tr-TR" sz="2400" dirty="0" smtClean="0">
                <a:solidFill>
                  <a:schemeClr val="accent1">
                    <a:lumMod val="50000"/>
                  </a:schemeClr>
                </a:solidFill>
              </a:rPr>
              <a:t>ocuğun </a:t>
            </a:r>
            <a:r>
              <a:rPr lang="tr-TR" sz="2400" dirty="0">
                <a:solidFill>
                  <a:schemeClr val="accent1">
                    <a:lumMod val="50000"/>
                  </a:schemeClr>
                </a:solidFill>
              </a:rPr>
              <a:t>bakımından sorumlu olan </a:t>
            </a:r>
            <a:r>
              <a:rPr lang="tr-TR" sz="2400" dirty="0" smtClean="0">
                <a:solidFill>
                  <a:schemeClr val="accent1">
                    <a:lumMod val="50000"/>
                  </a:schemeClr>
                </a:solidFill>
              </a:rPr>
              <a:t>kişiler</a:t>
            </a:r>
          </a:p>
          <a:p>
            <a:pPr marL="457200" indent="-457200">
              <a:buFont typeface="Arial" panose="020B0604020202020204" pitchFamily="34" charset="0"/>
              <a:buChar char="•"/>
            </a:pPr>
            <a:r>
              <a:rPr lang="tr-TR" sz="2400" dirty="0" smtClean="0">
                <a:solidFill>
                  <a:schemeClr val="accent1">
                    <a:lumMod val="50000"/>
                  </a:schemeClr>
                </a:solidFill>
              </a:rPr>
              <a:t>Arkadaşlar</a:t>
            </a:r>
          </a:p>
          <a:p>
            <a:pPr marL="457200" indent="-457200">
              <a:buFont typeface="Arial" panose="020B0604020202020204" pitchFamily="34" charset="0"/>
              <a:buChar char="•"/>
            </a:pPr>
            <a:r>
              <a:rPr lang="tr-TR" sz="2400" dirty="0" smtClean="0">
                <a:solidFill>
                  <a:schemeClr val="accent1">
                    <a:lumMod val="50000"/>
                  </a:schemeClr>
                </a:solidFill>
              </a:rPr>
              <a:t>Akrabalar</a:t>
            </a:r>
          </a:p>
          <a:p>
            <a:pPr marL="457200" indent="-457200">
              <a:buFont typeface="Arial" panose="020B0604020202020204" pitchFamily="34" charset="0"/>
              <a:buChar char="•"/>
            </a:pPr>
            <a:r>
              <a:rPr lang="tr-TR" sz="2400" dirty="0" smtClean="0">
                <a:solidFill>
                  <a:schemeClr val="accent1">
                    <a:lumMod val="50000"/>
                  </a:schemeClr>
                </a:solidFill>
              </a:rPr>
              <a:t>Yabancılar</a:t>
            </a:r>
          </a:p>
          <a:p>
            <a:pPr marL="457200" indent="-457200">
              <a:buFont typeface="Arial" panose="020B0604020202020204" pitchFamily="34" charset="0"/>
              <a:buChar char="•"/>
            </a:pPr>
            <a:r>
              <a:rPr lang="tr-TR" sz="2400" dirty="0">
                <a:solidFill>
                  <a:schemeClr val="accent1">
                    <a:lumMod val="50000"/>
                  </a:schemeClr>
                </a:solidFill>
              </a:rPr>
              <a:t>Ç</a:t>
            </a:r>
            <a:r>
              <a:rPr lang="tr-TR" sz="2400" dirty="0" smtClean="0">
                <a:solidFill>
                  <a:schemeClr val="accent1">
                    <a:lumMod val="50000"/>
                  </a:schemeClr>
                </a:solidFill>
              </a:rPr>
              <a:t>ocukla </a:t>
            </a:r>
            <a:r>
              <a:rPr lang="tr-TR" sz="2400" dirty="0">
                <a:solidFill>
                  <a:schemeClr val="accent1">
                    <a:lumMod val="50000"/>
                  </a:schemeClr>
                </a:solidFill>
              </a:rPr>
              <a:t>ilişkisi olabilen </a:t>
            </a:r>
            <a:r>
              <a:rPr lang="tr-TR" sz="2400" dirty="0" smtClean="0">
                <a:solidFill>
                  <a:schemeClr val="accent1">
                    <a:lumMod val="50000"/>
                  </a:schemeClr>
                </a:solidFill>
              </a:rPr>
              <a:t>görevliler</a:t>
            </a:r>
            <a:endParaRPr lang="tr-TR" sz="2400" dirty="0">
              <a:solidFill>
                <a:schemeClr val="accent1">
                  <a:lumMod val="50000"/>
                </a:schemeClr>
              </a:solidFill>
            </a:endParaRPr>
          </a:p>
          <a:p>
            <a:pPr marL="457200" indent="-457200">
              <a:buFont typeface="Arial" panose="020B0604020202020204" pitchFamily="34" charset="0"/>
              <a:buChar char="•"/>
            </a:pPr>
            <a:r>
              <a:rPr lang="tr-TR" sz="2400" dirty="0">
                <a:solidFill>
                  <a:schemeClr val="accent1">
                    <a:lumMod val="50000"/>
                  </a:schemeClr>
                </a:solidFill>
              </a:rPr>
              <a:t>İ</a:t>
            </a:r>
            <a:r>
              <a:rPr lang="tr-TR" sz="2400" dirty="0" smtClean="0">
                <a:solidFill>
                  <a:schemeClr val="accent1">
                    <a:lumMod val="50000"/>
                  </a:schemeClr>
                </a:solidFill>
              </a:rPr>
              <a:t>şverenler ve</a:t>
            </a:r>
          </a:p>
          <a:p>
            <a:pPr marL="457200" indent="-457200">
              <a:buFont typeface="Arial" panose="020B0604020202020204" pitchFamily="34" charset="0"/>
              <a:buChar char="•"/>
            </a:pPr>
            <a:r>
              <a:rPr lang="tr-TR" sz="2400" dirty="0">
                <a:solidFill>
                  <a:schemeClr val="accent1">
                    <a:lumMod val="50000"/>
                  </a:schemeClr>
                </a:solidFill>
              </a:rPr>
              <a:t>D</a:t>
            </a:r>
            <a:r>
              <a:rPr lang="tr-TR" sz="2400" dirty="0" smtClean="0">
                <a:solidFill>
                  <a:schemeClr val="accent1">
                    <a:lumMod val="50000"/>
                  </a:schemeClr>
                </a:solidFill>
              </a:rPr>
              <a:t>iğer </a:t>
            </a:r>
            <a:r>
              <a:rPr lang="tr-TR" sz="2400" dirty="0">
                <a:solidFill>
                  <a:schemeClr val="accent1">
                    <a:lumMod val="50000"/>
                  </a:schemeClr>
                </a:solidFill>
              </a:rPr>
              <a:t>çocuklar olabilir.</a:t>
            </a:r>
          </a:p>
        </p:txBody>
      </p:sp>
    </p:spTree>
    <p:extLst>
      <p:ext uri="{BB962C8B-B14F-4D97-AF65-F5344CB8AC3E}">
        <p14:creationId xmlns:p14="http://schemas.microsoft.com/office/powerpoint/2010/main" val="33927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19E41-C1C1-5C4E-BD4C-168594CEF1A8}"/>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8FA7BBB-7D3A-E740-8950-3087E5BF2B1F}"/>
              </a:ext>
            </a:extLst>
          </p:cNvPr>
          <p:cNvSpPr/>
          <p:nvPr/>
        </p:nvSpPr>
        <p:spPr>
          <a:xfrm>
            <a:off x="4686129" y="1919282"/>
            <a:ext cx="3572499" cy="187257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accent1">
                    <a:lumMod val="50000"/>
                  </a:schemeClr>
                </a:solidFill>
              </a:rPr>
              <a:t>Fiziksel </a:t>
            </a:r>
            <a:endParaRPr lang="tr-TR" sz="3600" b="1" dirty="0" smtClean="0">
              <a:solidFill>
                <a:schemeClr val="accent1">
                  <a:lumMod val="50000"/>
                </a:schemeClr>
              </a:solidFill>
            </a:endParaRPr>
          </a:p>
          <a:p>
            <a:pPr algn="ctr"/>
            <a:r>
              <a:rPr lang="tr-TR" sz="3600" b="1" dirty="0" smtClean="0">
                <a:solidFill>
                  <a:schemeClr val="accent1">
                    <a:lumMod val="50000"/>
                  </a:schemeClr>
                </a:solidFill>
              </a:rPr>
              <a:t>İstismar</a:t>
            </a:r>
            <a:endParaRPr lang="x-none" sz="3600" b="1" dirty="0">
              <a:solidFill>
                <a:schemeClr val="accent1">
                  <a:lumMod val="50000"/>
                </a:schemeClr>
              </a:solidFill>
            </a:endParaRPr>
          </a:p>
        </p:txBody>
      </p:sp>
      <p:sp>
        <p:nvSpPr>
          <p:cNvPr id="7" name="Rectangle 6">
            <a:extLst>
              <a:ext uri="{FF2B5EF4-FFF2-40B4-BE49-F238E27FC236}">
                <a16:creationId xmlns:a16="http://schemas.microsoft.com/office/drawing/2014/main" id="{D8E70B85-7783-B047-89EF-6B62E5E1036E}"/>
              </a:ext>
            </a:extLst>
          </p:cNvPr>
          <p:cNvSpPr/>
          <p:nvPr/>
        </p:nvSpPr>
        <p:spPr>
          <a:xfrm>
            <a:off x="8258627" y="3791856"/>
            <a:ext cx="3077029" cy="17961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accent1">
                    <a:lumMod val="50000"/>
                  </a:schemeClr>
                </a:solidFill>
              </a:rPr>
              <a:t>İhmal</a:t>
            </a:r>
            <a:endParaRPr lang="x-none" sz="3600" b="1" dirty="0">
              <a:solidFill>
                <a:schemeClr val="accent1">
                  <a:lumMod val="50000"/>
                </a:schemeClr>
              </a:solidFill>
            </a:endParaRPr>
          </a:p>
        </p:txBody>
      </p:sp>
      <p:sp>
        <p:nvSpPr>
          <p:cNvPr id="9" name="Rectangle 8">
            <a:extLst>
              <a:ext uri="{FF2B5EF4-FFF2-40B4-BE49-F238E27FC236}">
                <a16:creationId xmlns:a16="http://schemas.microsoft.com/office/drawing/2014/main" id="{9614951E-BD29-B649-9471-0CF12BD41E32}"/>
              </a:ext>
            </a:extLst>
          </p:cNvPr>
          <p:cNvSpPr/>
          <p:nvPr/>
        </p:nvSpPr>
        <p:spPr>
          <a:xfrm>
            <a:off x="8244113" y="1919282"/>
            <a:ext cx="3091544" cy="18725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accent1">
                    <a:lumMod val="50000"/>
                  </a:schemeClr>
                </a:solidFill>
              </a:rPr>
              <a:t>Cinsel </a:t>
            </a:r>
          </a:p>
          <a:p>
            <a:pPr algn="ctr"/>
            <a:r>
              <a:rPr lang="tr-TR" sz="3600" b="1" dirty="0" smtClean="0">
                <a:solidFill>
                  <a:schemeClr val="accent1">
                    <a:lumMod val="50000"/>
                  </a:schemeClr>
                </a:solidFill>
              </a:rPr>
              <a:t>İstismar</a:t>
            </a:r>
            <a:endParaRPr lang="x-none" sz="3600" b="1" dirty="0">
              <a:solidFill>
                <a:schemeClr val="accent1">
                  <a:lumMod val="50000"/>
                </a:schemeClr>
              </a:solidFill>
            </a:endParaRPr>
          </a:p>
        </p:txBody>
      </p:sp>
      <p:sp>
        <p:nvSpPr>
          <p:cNvPr id="11" name="Rectangle 10">
            <a:extLst>
              <a:ext uri="{FF2B5EF4-FFF2-40B4-BE49-F238E27FC236}">
                <a16:creationId xmlns:a16="http://schemas.microsoft.com/office/drawing/2014/main" id="{75C0C2E3-D8D9-6A4B-95D9-47DD6AEF8AD1}"/>
              </a:ext>
            </a:extLst>
          </p:cNvPr>
          <p:cNvSpPr/>
          <p:nvPr/>
        </p:nvSpPr>
        <p:spPr>
          <a:xfrm>
            <a:off x="4686129" y="3791856"/>
            <a:ext cx="3557984" cy="1796144"/>
          </a:xfrm>
          <a:prstGeom prst="rect">
            <a:avLst/>
          </a:prstGeom>
          <a:solidFill>
            <a:srgbClr val="C6E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accent1">
                    <a:lumMod val="50000"/>
                  </a:schemeClr>
                </a:solidFill>
              </a:rPr>
              <a:t>Duygusal </a:t>
            </a:r>
            <a:endParaRPr lang="tr-TR" sz="3600" b="1" dirty="0" smtClean="0">
              <a:solidFill>
                <a:schemeClr val="accent1">
                  <a:lumMod val="50000"/>
                </a:schemeClr>
              </a:solidFill>
            </a:endParaRPr>
          </a:p>
          <a:p>
            <a:pPr algn="ctr"/>
            <a:r>
              <a:rPr lang="tr-TR" sz="3600" b="1" dirty="0" smtClean="0">
                <a:solidFill>
                  <a:schemeClr val="accent1">
                    <a:lumMod val="50000"/>
                  </a:schemeClr>
                </a:solidFill>
              </a:rPr>
              <a:t>İstismar</a:t>
            </a:r>
            <a:endParaRPr lang="x-none" sz="3600" b="1" dirty="0">
              <a:solidFill>
                <a:schemeClr val="accent1">
                  <a:lumMod val="50000"/>
                </a:schemeClr>
              </a:solidFill>
            </a:endParaRPr>
          </a:p>
        </p:txBody>
      </p:sp>
      <p:sp>
        <p:nvSpPr>
          <p:cNvPr id="13" name="TextBox 12">
            <a:extLst>
              <a:ext uri="{FF2B5EF4-FFF2-40B4-BE49-F238E27FC236}">
                <a16:creationId xmlns:a16="http://schemas.microsoft.com/office/drawing/2014/main" id="{6CBE94A3-4F55-384E-AD49-D8307734493D}"/>
              </a:ext>
            </a:extLst>
          </p:cNvPr>
          <p:cNvSpPr txBox="1"/>
          <p:nvPr/>
        </p:nvSpPr>
        <p:spPr>
          <a:xfrm>
            <a:off x="348342" y="1919282"/>
            <a:ext cx="3243943" cy="2554545"/>
          </a:xfrm>
          <a:prstGeom prst="rect">
            <a:avLst/>
          </a:prstGeom>
          <a:noFill/>
        </p:spPr>
        <p:txBody>
          <a:bodyPr wrap="square" rtlCol="0">
            <a:spAutoFit/>
          </a:bodyPr>
          <a:lstStyle/>
          <a:p>
            <a:r>
              <a:rPr lang="tr-TR" sz="3200" b="1" dirty="0" smtClean="0">
                <a:solidFill>
                  <a:schemeClr val="accent1">
                    <a:lumMod val="50000"/>
                  </a:schemeClr>
                </a:solidFill>
              </a:rPr>
              <a:t>Dünya Sağlık Örgütü tarafından </a:t>
            </a:r>
          </a:p>
          <a:p>
            <a:r>
              <a:rPr lang="tr-TR" sz="3200" b="1" dirty="0" smtClean="0">
                <a:solidFill>
                  <a:schemeClr val="accent1">
                    <a:lumMod val="50000"/>
                  </a:schemeClr>
                </a:solidFill>
              </a:rPr>
              <a:t>4 tip kötü muamele tanımlanmaktadır</a:t>
            </a:r>
            <a:endParaRPr lang="en-US" sz="3200" b="1" dirty="0">
              <a:solidFill>
                <a:schemeClr val="accent1">
                  <a:lumMod val="50000"/>
                </a:schemeClr>
              </a:solidFill>
              <a:effectLst/>
            </a:endParaRPr>
          </a:p>
        </p:txBody>
      </p:sp>
    </p:spTree>
    <p:extLst>
      <p:ext uri="{BB962C8B-B14F-4D97-AF65-F5344CB8AC3E}">
        <p14:creationId xmlns:p14="http://schemas.microsoft.com/office/powerpoint/2010/main" val="100449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1099457" y="2136337"/>
            <a:ext cx="3179466" cy="1323439"/>
          </a:xfrm>
          <a:prstGeom prst="rect">
            <a:avLst/>
          </a:prstGeom>
          <a:noFill/>
        </p:spPr>
        <p:txBody>
          <a:bodyPr wrap="square" rtlCol="0">
            <a:spAutoFit/>
          </a:bodyPr>
          <a:lstStyle/>
          <a:p>
            <a:r>
              <a:rPr lang="tr-TR" sz="4000" b="1" dirty="0">
                <a:solidFill>
                  <a:schemeClr val="bg1"/>
                </a:solidFill>
              </a:rPr>
              <a:t>Fiziksel </a:t>
            </a:r>
            <a:r>
              <a:rPr lang="tr-TR" sz="4000" b="1" dirty="0" smtClean="0">
                <a:solidFill>
                  <a:schemeClr val="bg1"/>
                </a:solidFill>
              </a:rPr>
              <a:t>İstismar </a:t>
            </a:r>
            <a:endParaRPr lang="tr-TR" sz="40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398666" y="2136337"/>
            <a:ext cx="6900705" cy="3108543"/>
          </a:xfrm>
          <a:prstGeom prst="rect">
            <a:avLst/>
          </a:prstGeom>
          <a:noFill/>
        </p:spPr>
        <p:txBody>
          <a:bodyPr wrap="square" rtlCol="0">
            <a:spAutoFit/>
          </a:bodyPr>
          <a:lstStyle/>
          <a:p>
            <a:r>
              <a:rPr lang="tr-TR" sz="2800" dirty="0">
                <a:solidFill>
                  <a:schemeClr val="accent1">
                    <a:lumMod val="50000"/>
                  </a:schemeClr>
                </a:solidFill>
              </a:rPr>
              <a:t>Ç</a:t>
            </a:r>
            <a:r>
              <a:rPr lang="tr-TR" sz="2800" dirty="0" smtClean="0">
                <a:solidFill>
                  <a:schemeClr val="accent1">
                    <a:lumMod val="50000"/>
                  </a:schemeClr>
                </a:solidFill>
              </a:rPr>
              <a:t>ocuğa karşı</a:t>
            </a:r>
          </a:p>
          <a:p>
            <a:pPr marL="457200" indent="-457200">
              <a:buFont typeface="Arial" panose="020B0604020202020204" pitchFamily="34" charset="0"/>
              <a:buChar char="•"/>
            </a:pPr>
            <a:r>
              <a:rPr lang="tr-TR" sz="2800" dirty="0" smtClean="0">
                <a:solidFill>
                  <a:schemeClr val="accent1">
                    <a:lumMod val="50000"/>
                  </a:schemeClr>
                </a:solidFill>
              </a:rPr>
              <a:t>Sağlığına</a:t>
            </a:r>
          </a:p>
          <a:p>
            <a:pPr marL="457200" indent="-457200">
              <a:buFont typeface="Arial" panose="020B0604020202020204" pitchFamily="34" charset="0"/>
              <a:buChar char="•"/>
            </a:pPr>
            <a:r>
              <a:rPr lang="tr-TR" sz="2800" dirty="0" smtClean="0">
                <a:solidFill>
                  <a:schemeClr val="accent1">
                    <a:lumMod val="50000"/>
                  </a:schemeClr>
                </a:solidFill>
              </a:rPr>
              <a:t>Yaşamına</a:t>
            </a:r>
          </a:p>
          <a:p>
            <a:pPr marL="457200" indent="-457200">
              <a:buFont typeface="Arial" panose="020B0604020202020204" pitchFamily="34" charset="0"/>
              <a:buChar char="•"/>
            </a:pPr>
            <a:r>
              <a:rPr lang="tr-TR" sz="2800" dirty="0">
                <a:solidFill>
                  <a:schemeClr val="accent1">
                    <a:lumMod val="50000"/>
                  </a:schemeClr>
                </a:solidFill>
              </a:rPr>
              <a:t>G</a:t>
            </a:r>
            <a:r>
              <a:rPr lang="tr-TR" sz="2800" dirty="0" smtClean="0">
                <a:solidFill>
                  <a:schemeClr val="accent1">
                    <a:lumMod val="50000"/>
                  </a:schemeClr>
                </a:solidFill>
              </a:rPr>
              <a:t>elişimine </a:t>
            </a:r>
            <a:r>
              <a:rPr lang="tr-TR" sz="2800" dirty="0">
                <a:solidFill>
                  <a:schemeClr val="accent1">
                    <a:lumMod val="50000"/>
                  </a:schemeClr>
                </a:solidFill>
              </a:rPr>
              <a:t>veya </a:t>
            </a:r>
            <a:endParaRPr lang="tr-TR" sz="2800" dirty="0" smtClean="0">
              <a:solidFill>
                <a:schemeClr val="accent1">
                  <a:lumMod val="50000"/>
                </a:schemeClr>
              </a:solidFill>
            </a:endParaRPr>
          </a:p>
          <a:p>
            <a:pPr marL="457200" indent="-457200">
              <a:buFont typeface="Arial" panose="020B0604020202020204" pitchFamily="34" charset="0"/>
              <a:buChar char="•"/>
            </a:pPr>
            <a:r>
              <a:rPr lang="tr-TR" sz="2800" dirty="0">
                <a:solidFill>
                  <a:schemeClr val="accent1">
                    <a:lumMod val="50000"/>
                  </a:schemeClr>
                </a:solidFill>
              </a:rPr>
              <a:t>O</a:t>
            </a:r>
            <a:r>
              <a:rPr lang="tr-TR" sz="2800" dirty="0" smtClean="0">
                <a:solidFill>
                  <a:schemeClr val="accent1">
                    <a:lumMod val="50000"/>
                  </a:schemeClr>
                </a:solidFill>
              </a:rPr>
              <a:t>nuruna </a:t>
            </a:r>
            <a:r>
              <a:rPr lang="tr-TR" sz="2800" dirty="0">
                <a:solidFill>
                  <a:schemeClr val="accent1">
                    <a:lumMod val="50000"/>
                  </a:schemeClr>
                </a:solidFill>
              </a:rPr>
              <a:t>zarar </a:t>
            </a:r>
            <a:r>
              <a:rPr lang="tr-TR" sz="2800" dirty="0" smtClean="0">
                <a:solidFill>
                  <a:schemeClr val="accent1">
                    <a:lumMod val="50000"/>
                  </a:schemeClr>
                </a:solidFill>
              </a:rPr>
              <a:t>veren ya </a:t>
            </a:r>
            <a:r>
              <a:rPr lang="tr-TR" sz="2800" dirty="0">
                <a:solidFill>
                  <a:schemeClr val="accent1">
                    <a:lumMod val="50000"/>
                  </a:schemeClr>
                </a:solidFill>
              </a:rPr>
              <a:t>da z</a:t>
            </a:r>
            <a:r>
              <a:rPr lang="tr-TR" sz="2800" dirty="0" smtClean="0">
                <a:solidFill>
                  <a:schemeClr val="accent1">
                    <a:lumMod val="50000"/>
                  </a:schemeClr>
                </a:solidFill>
              </a:rPr>
              <a:t>arar </a:t>
            </a:r>
            <a:r>
              <a:rPr lang="tr-TR" sz="2800" dirty="0">
                <a:solidFill>
                  <a:schemeClr val="accent1">
                    <a:lumMod val="50000"/>
                  </a:schemeClr>
                </a:solidFill>
              </a:rPr>
              <a:t>verebilme olasılığı </a:t>
            </a:r>
            <a:r>
              <a:rPr lang="tr-TR" sz="2800" dirty="0" smtClean="0">
                <a:solidFill>
                  <a:schemeClr val="accent1">
                    <a:lumMod val="50000"/>
                  </a:schemeClr>
                </a:solidFill>
              </a:rPr>
              <a:t>yüksek, </a:t>
            </a:r>
            <a:r>
              <a:rPr lang="tr-TR" sz="2800" b="1" dirty="0" smtClean="0">
                <a:solidFill>
                  <a:schemeClr val="accent1">
                    <a:lumMod val="50000"/>
                  </a:schemeClr>
                </a:solidFill>
              </a:rPr>
              <a:t>kasıtlı </a:t>
            </a:r>
            <a:r>
              <a:rPr lang="tr-TR" sz="2800" b="1" dirty="0">
                <a:solidFill>
                  <a:schemeClr val="accent1">
                    <a:lumMod val="50000"/>
                  </a:schemeClr>
                </a:solidFill>
              </a:rPr>
              <a:t>fiziksel güç </a:t>
            </a:r>
            <a:r>
              <a:rPr lang="tr-TR" sz="2800" b="1" dirty="0" smtClean="0">
                <a:solidFill>
                  <a:schemeClr val="accent1">
                    <a:lumMod val="50000"/>
                  </a:schemeClr>
                </a:solidFill>
              </a:rPr>
              <a:t>kullanılmasıdır.</a:t>
            </a:r>
            <a:endParaRPr lang="tr-TR" sz="2800" b="1" dirty="0">
              <a:solidFill>
                <a:schemeClr val="accent1">
                  <a:lumMod val="50000"/>
                </a:schemeClr>
              </a:solidFill>
            </a:endParaRPr>
          </a:p>
        </p:txBody>
      </p:sp>
    </p:spTree>
    <p:extLst>
      <p:ext uri="{BB962C8B-B14F-4D97-AF65-F5344CB8AC3E}">
        <p14:creationId xmlns:p14="http://schemas.microsoft.com/office/powerpoint/2010/main" val="314973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1099457" y="2105561"/>
            <a:ext cx="3201237" cy="1323439"/>
          </a:xfrm>
          <a:prstGeom prst="rect">
            <a:avLst/>
          </a:prstGeom>
          <a:noFill/>
        </p:spPr>
        <p:txBody>
          <a:bodyPr wrap="square" rtlCol="0">
            <a:spAutoFit/>
          </a:bodyPr>
          <a:lstStyle/>
          <a:p>
            <a:r>
              <a:rPr lang="tr-TR" sz="4000" b="1" dirty="0">
                <a:solidFill>
                  <a:schemeClr val="bg1"/>
                </a:solidFill>
              </a:rPr>
              <a:t>Cinsel </a:t>
            </a:r>
            <a:r>
              <a:rPr lang="tr-TR" sz="4000" b="1" dirty="0" smtClean="0">
                <a:solidFill>
                  <a:schemeClr val="bg1"/>
                </a:solidFill>
              </a:rPr>
              <a:t>İstismar</a:t>
            </a:r>
            <a:endParaRPr lang="tr-TR" sz="40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41372" y="2105561"/>
            <a:ext cx="7108371" cy="2677656"/>
          </a:xfrm>
          <a:prstGeom prst="rect">
            <a:avLst/>
          </a:prstGeom>
          <a:noFill/>
        </p:spPr>
        <p:txBody>
          <a:bodyPr wrap="square" rtlCol="0">
            <a:spAutoFit/>
          </a:bodyPr>
          <a:lstStyle/>
          <a:p>
            <a:r>
              <a:rPr lang="tr-TR" sz="2400" dirty="0">
                <a:solidFill>
                  <a:schemeClr val="accent1">
                    <a:lumMod val="50000"/>
                  </a:schemeClr>
                </a:solidFill>
              </a:rPr>
              <a:t>Çocuğun </a:t>
            </a:r>
            <a:endParaRPr lang="tr-TR" sz="2400" dirty="0" smtClean="0">
              <a:solidFill>
                <a:schemeClr val="accent1">
                  <a:lumMod val="50000"/>
                </a:schemeClr>
              </a:solidFill>
            </a:endParaRPr>
          </a:p>
          <a:p>
            <a:pPr marL="457200" indent="-457200">
              <a:buFont typeface="Arial" panose="020B0604020202020204" pitchFamily="34" charset="0"/>
              <a:buChar char="•"/>
            </a:pPr>
            <a:r>
              <a:rPr lang="tr-TR" sz="2400" dirty="0">
                <a:solidFill>
                  <a:schemeClr val="accent1">
                    <a:lumMod val="50000"/>
                  </a:schemeClr>
                </a:solidFill>
              </a:rPr>
              <a:t>T</a:t>
            </a:r>
            <a:r>
              <a:rPr lang="tr-TR" sz="2400" dirty="0" smtClean="0">
                <a:solidFill>
                  <a:schemeClr val="accent1">
                    <a:lumMod val="50000"/>
                  </a:schemeClr>
                </a:solidFill>
              </a:rPr>
              <a:t>am </a:t>
            </a:r>
            <a:r>
              <a:rPr lang="tr-TR" sz="2400" dirty="0">
                <a:solidFill>
                  <a:schemeClr val="accent1">
                    <a:lumMod val="50000"/>
                  </a:schemeClr>
                </a:solidFill>
              </a:rPr>
              <a:t>olarak </a:t>
            </a:r>
            <a:r>
              <a:rPr lang="tr-TR" sz="2400" dirty="0" smtClean="0">
                <a:solidFill>
                  <a:schemeClr val="accent1">
                    <a:lumMod val="50000"/>
                  </a:schemeClr>
                </a:solidFill>
              </a:rPr>
              <a:t>anlayamadığı</a:t>
            </a:r>
          </a:p>
          <a:p>
            <a:pPr marL="457200" indent="-457200">
              <a:buFont typeface="Arial" panose="020B0604020202020204" pitchFamily="34" charset="0"/>
              <a:buChar char="•"/>
            </a:pPr>
            <a:r>
              <a:rPr lang="tr-TR" sz="2400" dirty="0">
                <a:solidFill>
                  <a:schemeClr val="accent1">
                    <a:lumMod val="50000"/>
                  </a:schemeClr>
                </a:solidFill>
              </a:rPr>
              <a:t>O</a:t>
            </a:r>
            <a:r>
              <a:rPr lang="tr-TR" sz="2400" dirty="0" smtClean="0">
                <a:solidFill>
                  <a:schemeClr val="accent1">
                    <a:lumMod val="50000"/>
                  </a:schemeClr>
                </a:solidFill>
              </a:rPr>
              <a:t>nay </a:t>
            </a:r>
            <a:r>
              <a:rPr lang="tr-TR" sz="2400" dirty="0">
                <a:solidFill>
                  <a:schemeClr val="accent1">
                    <a:lumMod val="50000"/>
                  </a:schemeClr>
                </a:solidFill>
              </a:rPr>
              <a:t>vermesinin mümkün </a:t>
            </a:r>
            <a:r>
              <a:rPr lang="tr-TR" sz="2400" dirty="0" smtClean="0">
                <a:solidFill>
                  <a:schemeClr val="accent1">
                    <a:lumMod val="50000"/>
                  </a:schemeClr>
                </a:solidFill>
              </a:rPr>
              <a:t>olamayacağı </a:t>
            </a:r>
          </a:p>
          <a:p>
            <a:pPr marL="457200" indent="-457200">
              <a:buFont typeface="Arial" panose="020B0604020202020204" pitchFamily="34" charset="0"/>
              <a:buChar char="•"/>
            </a:pPr>
            <a:r>
              <a:rPr lang="tr-TR" sz="2400" dirty="0" smtClean="0">
                <a:solidFill>
                  <a:schemeClr val="accent1">
                    <a:lumMod val="50000"/>
                  </a:schemeClr>
                </a:solidFill>
              </a:rPr>
              <a:t>Gelişimsel </a:t>
            </a:r>
            <a:r>
              <a:rPr lang="tr-TR" sz="2400" dirty="0">
                <a:solidFill>
                  <a:schemeClr val="accent1">
                    <a:lumMod val="50000"/>
                  </a:schemeClr>
                </a:solidFill>
              </a:rPr>
              <a:t>olarak hazır olmadığı ya </a:t>
            </a:r>
            <a:r>
              <a:rPr lang="tr-TR" sz="2400" dirty="0" smtClean="0">
                <a:solidFill>
                  <a:schemeClr val="accent1">
                    <a:lumMod val="50000"/>
                  </a:schemeClr>
                </a:solidFill>
              </a:rPr>
              <a:t>da</a:t>
            </a:r>
          </a:p>
          <a:p>
            <a:pPr marL="457200" indent="-457200">
              <a:buFont typeface="Arial" panose="020B0604020202020204" pitchFamily="34" charset="0"/>
              <a:buChar char="•"/>
            </a:pPr>
            <a:r>
              <a:rPr lang="tr-TR" sz="2400" dirty="0" smtClean="0">
                <a:solidFill>
                  <a:schemeClr val="accent1">
                    <a:lumMod val="50000"/>
                  </a:schemeClr>
                </a:solidFill>
              </a:rPr>
              <a:t>Toplumun yasalarına</a:t>
            </a:r>
          </a:p>
          <a:p>
            <a:pPr marL="457200" indent="-457200">
              <a:buFont typeface="Arial" panose="020B0604020202020204" pitchFamily="34" charset="0"/>
              <a:buChar char="•"/>
            </a:pPr>
            <a:r>
              <a:rPr lang="tr-TR" sz="2400" dirty="0">
                <a:solidFill>
                  <a:schemeClr val="accent1">
                    <a:lumMod val="50000"/>
                  </a:schemeClr>
                </a:solidFill>
              </a:rPr>
              <a:t>S</a:t>
            </a:r>
            <a:r>
              <a:rPr lang="tr-TR" sz="2400" dirty="0" smtClean="0">
                <a:solidFill>
                  <a:schemeClr val="accent1">
                    <a:lumMod val="50000"/>
                  </a:schemeClr>
                </a:solidFill>
              </a:rPr>
              <a:t>osyal </a:t>
            </a:r>
            <a:r>
              <a:rPr lang="tr-TR" sz="2400" dirty="0">
                <a:solidFill>
                  <a:schemeClr val="accent1">
                    <a:lumMod val="50000"/>
                  </a:schemeClr>
                </a:solidFill>
              </a:rPr>
              <a:t>normlarına aykırı olacak şekilde bir cinsel etkinliğe dahil edilmesidir. </a:t>
            </a:r>
          </a:p>
        </p:txBody>
      </p:sp>
    </p:spTree>
    <p:extLst>
      <p:ext uri="{BB962C8B-B14F-4D97-AF65-F5344CB8AC3E}">
        <p14:creationId xmlns:p14="http://schemas.microsoft.com/office/powerpoint/2010/main" val="347314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1066</Words>
  <Application>Microsoft Office PowerPoint</Application>
  <PresentationFormat>Geniş ekran</PresentationFormat>
  <Paragraphs>152</Paragraphs>
  <Slides>26</Slides>
  <Notes>10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Dell-nb4</cp:lastModifiedBy>
  <cp:revision>54</cp:revision>
  <dcterms:created xsi:type="dcterms:W3CDTF">2020-11-02T08:42:42Z</dcterms:created>
  <dcterms:modified xsi:type="dcterms:W3CDTF">2022-08-04T13:02:40Z</dcterms:modified>
</cp:coreProperties>
</file>